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DD458ED-6267-47C8-ABFF-06EA3985CB8F}">
  <a:tblStyle styleId="{ADD458ED-6267-47C8-ABFF-06EA3985CB8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Nuni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Nunito-italic.fntdata"/><Relationship Id="rId16" Type="http://schemas.openxmlformats.org/officeDocument/2006/relationships/slide" Target="slides/slide10.xml"/><Relationship Id="rId38" Type="http://schemas.openxmlformats.org/officeDocument/2006/relationships/font" Target="fonts/Nuni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35795896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35795896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35795896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35795896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35795896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35795896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35795896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35795896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35795896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35795896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5eee91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5eee91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366d2995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366d2995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5eee91e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5eee91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35eee91e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35eee91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35eee91e1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35eee91e1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366d2995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366d2995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35eee91e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35eee91e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35eee91e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35eee91e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35eee91e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35eee91e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35eee91e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35eee91e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35eee91e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35eee91e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35eee91e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35eee91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35eee91e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35eee91e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35eee91e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35eee91e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35eee91e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35eee91e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35eee91e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35eee91e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5eee91e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35eee91e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5795896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5795896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5795896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35795896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35795896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35795896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resources.platform9.com/white-papers/the-ultimate-guide-to-deploy-kuberne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kubernetes.io/docs/tasks/debug-application-cluster/resource-usage-monitoring/" TargetMode="External"/><Relationship Id="rId4" Type="http://schemas.openxmlformats.org/officeDocument/2006/relationships/hyperlink" Target="https://kubernetes.io/docs/tasks/debug-application-cluster/resource-usage-monitoring/" TargetMode="External"/><Relationship Id="rId5" Type="http://schemas.openxmlformats.org/officeDocument/2006/relationships/hyperlink" Target="https://www.google.com/search?q=docker+swarm+logging+monitoring&amp;rlz=1C5CHFA_enUS740US741&amp;oq=docker+swarm+logging+monitoring&amp;aqs=chrome..69i57j69i60.12431j0j8&amp;sourceid=chrome&amp;ie=UTF-8" TargetMode="External"/><Relationship Id="rId6" Type="http://schemas.openxmlformats.org/officeDocument/2006/relationships/hyperlink" Target="https://www.google.com/search?q=docker+swarm+logging+monitoring&amp;rlz=1C5CHFA_enUS740US741&amp;oq=docker+swarm+logging+monitoring&amp;aqs=chrome..69i57j69i60.12431j0j8&amp;sourceid=chrome&amp;ie=UTF-8" TargetMode="External"/><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0" Type="http://schemas.openxmlformats.org/officeDocument/2006/relationships/hyperlink" Target="https://kubernetes.io/docs/concepts/cluster-administration/cloud-providers/#ibm-cloud-kubernetes-service" TargetMode="External"/><Relationship Id="rId11" Type="http://schemas.openxmlformats.org/officeDocument/2006/relationships/hyperlink" Target="https://kubernetes.io/docs/concepts/cluster-administration/cloud-providers/#gce" TargetMode="External"/><Relationship Id="rId10" Type="http://schemas.openxmlformats.org/officeDocument/2006/relationships/hyperlink" Target="https://kubernetes.io/docs/concepts/cluster-administration/cloud-providers/#gce" TargetMode="External"/><Relationship Id="rId21" Type="http://schemas.openxmlformats.org/officeDocument/2006/relationships/hyperlink" Target="https://kubernetes.io/docs/concepts/cluster-administration/cloud-providers/#ibm-cloud-kubernetes-service" TargetMode="External"/><Relationship Id="rId13" Type="http://schemas.openxmlformats.org/officeDocument/2006/relationships/hyperlink" Target="https://kubernetes.io/docs/concepts/cluster-administration/cloud-providers/#openstack" TargetMode="External"/><Relationship Id="rId12" Type="http://schemas.openxmlformats.org/officeDocument/2006/relationships/hyperlink" Target="https://kubernetes.io/docs/concepts/cluster-administration/cloud-providers/#openstack"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kubernetes.io/docs/concepts/cluster-administration/cloud-providers/#aws" TargetMode="External"/><Relationship Id="rId9" Type="http://schemas.openxmlformats.org/officeDocument/2006/relationships/hyperlink" Target="https://kubernetes.io/docs/concepts/cluster-administration/cloud-providers/#cloudstack" TargetMode="External"/><Relationship Id="rId15" Type="http://schemas.openxmlformats.org/officeDocument/2006/relationships/hyperlink" Target="https://kubernetes.io/docs/concepts/cluster-administration/cloud-providers/#ovirt" TargetMode="External"/><Relationship Id="rId14" Type="http://schemas.openxmlformats.org/officeDocument/2006/relationships/hyperlink" Target="https://kubernetes.io/docs/concepts/cluster-administration/cloud-providers/#ovirt" TargetMode="External"/><Relationship Id="rId17" Type="http://schemas.openxmlformats.org/officeDocument/2006/relationships/hyperlink" Target="https://kubernetes.io/docs/concepts/cluster-administration/cloud-providers/#photon" TargetMode="External"/><Relationship Id="rId16" Type="http://schemas.openxmlformats.org/officeDocument/2006/relationships/hyperlink" Target="https://kubernetes.io/docs/concepts/cluster-administration/cloud-providers/#photon" TargetMode="External"/><Relationship Id="rId5" Type="http://schemas.openxmlformats.org/officeDocument/2006/relationships/hyperlink" Target="https://kubernetes.io/docs/concepts/cluster-administration/cloud-providers/#aws" TargetMode="External"/><Relationship Id="rId19" Type="http://schemas.openxmlformats.org/officeDocument/2006/relationships/hyperlink" Target="https://kubernetes.io/docs/concepts/cluster-administration/cloud-providers/#vsphere" TargetMode="External"/><Relationship Id="rId6" Type="http://schemas.openxmlformats.org/officeDocument/2006/relationships/hyperlink" Target="https://kubernetes.io/docs/concepts/cluster-administration/cloud-providers/#azure" TargetMode="External"/><Relationship Id="rId18" Type="http://schemas.openxmlformats.org/officeDocument/2006/relationships/hyperlink" Target="https://kubernetes.io/docs/concepts/cluster-administration/cloud-providers/#vsphere" TargetMode="External"/><Relationship Id="rId7" Type="http://schemas.openxmlformats.org/officeDocument/2006/relationships/hyperlink" Target="https://kubernetes.io/docs/concepts/cluster-administration/cloud-providers/#azure" TargetMode="External"/><Relationship Id="rId8" Type="http://schemas.openxmlformats.org/officeDocument/2006/relationships/hyperlink" Target="https://kubernetes.io/docs/concepts/cluster-administration/cloud-providers/#cloudstac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hyperlink" Target="https://www.cncf.io/" TargetMode="External"/><Relationship Id="rId5" Type="http://schemas.openxmlformats.org/officeDocument/2006/relationships/hyperlink" Target="https://microsoft.com/" TargetMode="External"/><Relationship Id="rId6" Type="http://schemas.openxmlformats.org/officeDocument/2006/relationships/hyperlink" Target="https://google.com/" TargetMode="External"/><Relationship Id="rId7" Type="http://schemas.openxmlformats.org/officeDocument/2006/relationships/hyperlink" Target="https://bitnami.com/" TargetMode="External"/><Relationship Id="rId8" Type="http://schemas.openxmlformats.org/officeDocument/2006/relationships/hyperlink" Target="https://github.com/helm/communit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memory-alpha.wikia.com/wiki/Borg" TargetMode="External"/><Relationship Id="rId4" Type="http://schemas.openxmlformats.org/officeDocument/2006/relationships/hyperlink" Target="http://blog.kubernetes.io/2015/04/borg-predecessor-to-kubernetes.html" TargetMode="External"/><Relationship Id="rId5" Type="http://schemas.openxmlformats.org/officeDocument/2006/relationships/image" Target="../media/image8.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kubernetes.io/docs/concepts/storage/persistent-volumes/" TargetMode="External"/><Relationship Id="rId4" Type="http://schemas.openxmlformats.org/officeDocument/2006/relationships/image" Target="../media/image20.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560700" y="1393726"/>
            <a:ext cx="6366900" cy="14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t>Kubernetes</a:t>
            </a:r>
            <a:endParaRPr b="1" sz="4800"/>
          </a:p>
        </p:txBody>
      </p:sp>
      <p:sp>
        <p:nvSpPr>
          <p:cNvPr id="129" name="Google Shape;129;p13"/>
          <p:cNvSpPr txBox="1"/>
          <p:nvPr>
            <p:ph idx="4294967295" type="subTitle"/>
          </p:nvPr>
        </p:nvSpPr>
        <p:spPr>
          <a:xfrm>
            <a:off x="3062275" y="3320562"/>
            <a:ext cx="53613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By:                 Ankit Yadav</a:t>
            </a:r>
            <a:endParaRPr b="1"/>
          </a:p>
          <a:p>
            <a:pPr indent="0" lvl="0" marL="0" rtl="0" algn="ctr">
              <a:spcBef>
                <a:spcPts val="1600"/>
              </a:spcBef>
              <a:spcAft>
                <a:spcPts val="0"/>
              </a:spcAft>
              <a:buNone/>
            </a:pPr>
            <a:r>
              <a:rPr b="1" lang="en"/>
              <a:t>                         </a:t>
            </a:r>
            <a:r>
              <a:rPr b="1" lang="en"/>
              <a:t> Preetam Jain</a:t>
            </a:r>
            <a:endParaRPr b="1"/>
          </a:p>
          <a:p>
            <a:pPr indent="457200" lvl="0" marL="0" rtl="0" algn="ctr">
              <a:spcBef>
                <a:spcPts val="1600"/>
              </a:spcBef>
              <a:spcAft>
                <a:spcPts val="1600"/>
              </a:spcAft>
              <a:buNone/>
            </a:pPr>
            <a:r>
              <a:rPr b="1" lang="en"/>
              <a:t>             Ritu Agrawal</a:t>
            </a:r>
            <a:endParaRPr b="1"/>
          </a:p>
        </p:txBody>
      </p:sp>
      <p:pic>
        <p:nvPicPr>
          <p:cNvPr id="130" name="Google Shape;130;p13"/>
          <p:cNvPicPr preferRelativeResize="0"/>
          <p:nvPr/>
        </p:nvPicPr>
        <p:blipFill>
          <a:blip r:embed="rId3">
            <a:alphaModFix/>
          </a:blip>
          <a:stretch>
            <a:fillRect/>
          </a:stretch>
        </p:blipFill>
        <p:spPr>
          <a:xfrm>
            <a:off x="6808325" y="244300"/>
            <a:ext cx="2121550" cy="206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216025" y="183100"/>
            <a:ext cx="5452200" cy="9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sp>
        <p:nvSpPr>
          <p:cNvPr id="202" name="Google Shape;202;p22"/>
          <p:cNvSpPr txBox="1"/>
          <p:nvPr>
            <p:ph idx="4294967295" type="subTitle"/>
          </p:nvPr>
        </p:nvSpPr>
        <p:spPr>
          <a:xfrm>
            <a:off x="164600" y="985450"/>
            <a:ext cx="4227900" cy="295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000000"/>
                </a:solidFill>
              </a:rPr>
              <a:t>Containers</a:t>
            </a:r>
            <a:r>
              <a:rPr lang="en" sz="1800">
                <a:solidFill>
                  <a:srgbClr val="000000"/>
                </a:solidFill>
              </a:rPr>
              <a:t>: </a:t>
            </a:r>
            <a:endParaRPr sz="1800">
              <a:solidFill>
                <a:srgbClr val="000000"/>
              </a:solidFill>
            </a:endParaRPr>
          </a:p>
          <a:p>
            <a:pPr indent="0" lvl="0" marL="0" rtl="0" algn="just">
              <a:lnSpc>
                <a:spcPct val="158000"/>
              </a:lnSpc>
              <a:spcBef>
                <a:spcPts val="2200"/>
              </a:spcBef>
              <a:spcAft>
                <a:spcPts val="0"/>
              </a:spcAft>
              <a:buNone/>
            </a:pPr>
            <a:r>
              <a:rPr lang="en" sz="1600">
                <a:solidFill>
                  <a:srgbClr val="000000"/>
                </a:solidFill>
              </a:rPr>
              <a:t>Program running on linux environments</a:t>
            </a:r>
            <a:endParaRPr sz="1600">
              <a:solidFill>
                <a:srgbClr val="000000"/>
              </a:solidFill>
            </a:endParaRPr>
          </a:p>
          <a:p>
            <a:pPr indent="0" lvl="0" marL="0" rtl="0" algn="just">
              <a:lnSpc>
                <a:spcPct val="158000"/>
              </a:lnSpc>
              <a:spcBef>
                <a:spcPts val="2200"/>
              </a:spcBef>
              <a:spcAft>
                <a:spcPts val="0"/>
              </a:spcAft>
              <a:buNone/>
            </a:pPr>
            <a:r>
              <a:rPr lang="en" sz="1600">
                <a:solidFill>
                  <a:srgbClr val="000000"/>
                </a:solidFill>
              </a:rPr>
              <a:t>Program with all its dependencies in single file</a:t>
            </a:r>
            <a:endParaRPr sz="1600">
              <a:solidFill>
                <a:srgbClr val="000000"/>
              </a:solidFill>
            </a:endParaRPr>
          </a:p>
          <a:p>
            <a:pPr indent="0" lvl="0" marL="0" rtl="0" algn="just">
              <a:spcBef>
                <a:spcPts val="0"/>
              </a:spcBef>
              <a:spcAft>
                <a:spcPts val="1600"/>
              </a:spcAft>
              <a:buNone/>
            </a:pPr>
            <a:r>
              <a:t/>
            </a:r>
            <a:endParaRPr sz="1600">
              <a:solidFill>
                <a:srgbClr val="000000"/>
              </a:solidFill>
            </a:endParaRPr>
          </a:p>
        </p:txBody>
      </p:sp>
      <p:pic>
        <p:nvPicPr>
          <p:cNvPr id="203" name="Google Shape;203;p22"/>
          <p:cNvPicPr preferRelativeResize="0"/>
          <p:nvPr/>
        </p:nvPicPr>
        <p:blipFill>
          <a:blip r:embed="rId3">
            <a:alphaModFix/>
          </a:blip>
          <a:stretch>
            <a:fillRect/>
          </a:stretch>
        </p:blipFill>
        <p:spPr>
          <a:xfrm>
            <a:off x="5102350" y="742950"/>
            <a:ext cx="3765050" cy="3657600"/>
          </a:xfrm>
          <a:prstGeom prst="rect">
            <a:avLst/>
          </a:prstGeom>
          <a:noFill/>
          <a:ln>
            <a:noFill/>
          </a:ln>
        </p:spPr>
      </p:pic>
      <p:pic>
        <p:nvPicPr>
          <p:cNvPr id="204" name="Google Shape;204;p22"/>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216025" y="213975"/>
            <a:ext cx="4155900" cy="12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sp>
        <p:nvSpPr>
          <p:cNvPr id="210" name="Google Shape;210;p23"/>
          <p:cNvSpPr txBox="1"/>
          <p:nvPr>
            <p:ph idx="4294967295" type="subTitle"/>
          </p:nvPr>
        </p:nvSpPr>
        <p:spPr>
          <a:xfrm>
            <a:off x="216025" y="1170625"/>
            <a:ext cx="4279500" cy="27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t>Pods:</a:t>
            </a:r>
            <a:r>
              <a:rPr lang="en" sz="1800"/>
              <a:t> </a:t>
            </a:r>
            <a:endParaRPr sz="1800">
              <a:solidFill>
                <a:srgbClr val="000000"/>
              </a:solidFill>
              <a:highlight>
                <a:srgbClr val="FFFFFF"/>
              </a:highlight>
            </a:endParaRPr>
          </a:p>
          <a:p>
            <a:pPr indent="0" lvl="0" marL="0" rtl="0" algn="just">
              <a:spcBef>
                <a:spcPts val="1600"/>
              </a:spcBef>
              <a:spcAft>
                <a:spcPts val="0"/>
              </a:spcAft>
              <a:buNone/>
            </a:pPr>
            <a:r>
              <a:rPr lang="en" sz="1600">
                <a:solidFill>
                  <a:srgbClr val="000000"/>
                </a:solidFill>
                <a:highlight>
                  <a:srgbClr val="FFFFFF"/>
                </a:highlight>
              </a:rPr>
              <a:t>One or more containers wrap to form pod.</a:t>
            </a:r>
            <a:endParaRPr sz="1600">
              <a:solidFill>
                <a:srgbClr val="000000"/>
              </a:solidFill>
              <a:highlight>
                <a:srgbClr val="FFFFFF"/>
              </a:highlight>
            </a:endParaRPr>
          </a:p>
          <a:p>
            <a:pPr indent="0" lvl="0" marL="0" rtl="0" algn="just">
              <a:spcBef>
                <a:spcPts val="1600"/>
              </a:spcBef>
              <a:spcAft>
                <a:spcPts val="0"/>
              </a:spcAft>
              <a:buNone/>
            </a:pPr>
            <a:r>
              <a:rPr lang="en" sz="1600">
                <a:solidFill>
                  <a:srgbClr val="000000"/>
                </a:solidFill>
                <a:highlight>
                  <a:srgbClr val="FFFFFF"/>
                </a:highlight>
              </a:rPr>
              <a:t>Multiple copies running</a:t>
            </a:r>
            <a:endParaRPr sz="1600">
              <a:solidFill>
                <a:srgbClr val="000000"/>
              </a:solidFill>
              <a:highlight>
                <a:srgbClr val="FFFFFF"/>
              </a:highlight>
            </a:endParaRPr>
          </a:p>
          <a:p>
            <a:pPr indent="0" lvl="0" marL="0" rtl="0" algn="just">
              <a:spcBef>
                <a:spcPts val="1600"/>
              </a:spcBef>
              <a:spcAft>
                <a:spcPts val="1600"/>
              </a:spcAft>
              <a:buNone/>
            </a:pPr>
            <a:r>
              <a:rPr lang="en" sz="1600">
                <a:solidFill>
                  <a:srgbClr val="000000"/>
                </a:solidFill>
                <a:highlight>
                  <a:srgbClr val="FFFFFF"/>
                </a:highlight>
              </a:rPr>
              <a:t>Load balancing</a:t>
            </a:r>
            <a:endParaRPr sz="1600">
              <a:solidFill>
                <a:srgbClr val="000000"/>
              </a:solidFill>
              <a:highlight>
                <a:srgbClr val="FFFFFF"/>
              </a:highlight>
            </a:endParaRPr>
          </a:p>
        </p:txBody>
      </p:sp>
      <p:pic>
        <p:nvPicPr>
          <p:cNvPr id="211" name="Google Shape;211;p23"/>
          <p:cNvPicPr preferRelativeResize="0"/>
          <p:nvPr/>
        </p:nvPicPr>
        <p:blipFill>
          <a:blip r:embed="rId3">
            <a:alphaModFix/>
          </a:blip>
          <a:stretch>
            <a:fillRect/>
          </a:stretch>
        </p:blipFill>
        <p:spPr>
          <a:xfrm>
            <a:off x="4572000" y="625600"/>
            <a:ext cx="4100700" cy="3908900"/>
          </a:xfrm>
          <a:prstGeom prst="rect">
            <a:avLst/>
          </a:prstGeom>
          <a:noFill/>
          <a:ln>
            <a:noFill/>
          </a:ln>
        </p:spPr>
      </p:pic>
      <p:pic>
        <p:nvPicPr>
          <p:cNvPr id="212" name="Google Shape;212;p23"/>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216025" y="244825"/>
            <a:ext cx="4701000" cy="7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
        <p:nvSpPr>
          <p:cNvPr id="218" name="Google Shape;218;p24"/>
          <p:cNvSpPr txBox="1"/>
          <p:nvPr>
            <p:ph idx="4294967295" type="subTitle"/>
          </p:nvPr>
        </p:nvSpPr>
        <p:spPr>
          <a:xfrm>
            <a:off x="216025" y="574025"/>
            <a:ext cx="4752600" cy="4258800"/>
          </a:xfrm>
          <a:prstGeom prst="rect">
            <a:avLst/>
          </a:prstGeom>
        </p:spPr>
        <p:txBody>
          <a:bodyPr anchorCtr="0" anchor="t" bIns="91425" lIns="91425" spcFirstLastPara="1" rIns="91425" wrap="square" tIns="91425">
            <a:noAutofit/>
          </a:bodyPr>
          <a:lstStyle/>
          <a:p>
            <a:pPr indent="0" lvl="0" marL="0" rtl="0" algn="l">
              <a:lnSpc>
                <a:spcPct val="158000"/>
              </a:lnSpc>
              <a:spcBef>
                <a:spcPts val="2200"/>
              </a:spcBef>
              <a:spcAft>
                <a:spcPts val="0"/>
              </a:spcAft>
              <a:buNone/>
            </a:pPr>
            <a:r>
              <a:rPr lang="en" sz="1400">
                <a:solidFill>
                  <a:srgbClr val="000000"/>
                </a:solidFill>
              </a:rPr>
              <a:t>Pods are not launched on cluster. One more layer of abstraction: Deployment</a:t>
            </a:r>
            <a:endParaRPr sz="1400">
              <a:solidFill>
                <a:srgbClr val="000000"/>
              </a:solidFill>
            </a:endParaRPr>
          </a:p>
          <a:p>
            <a:pPr indent="0" lvl="0" marL="0" rtl="0" algn="l">
              <a:lnSpc>
                <a:spcPct val="158000"/>
              </a:lnSpc>
              <a:spcBef>
                <a:spcPts val="2200"/>
              </a:spcBef>
              <a:spcAft>
                <a:spcPts val="0"/>
              </a:spcAft>
              <a:buNone/>
            </a:pPr>
            <a:r>
              <a:rPr b="1" lang="en" sz="1400">
                <a:solidFill>
                  <a:srgbClr val="000000"/>
                </a:solidFill>
              </a:rPr>
              <a:t>Purpose:</a:t>
            </a:r>
            <a:endParaRPr b="1" sz="1400">
              <a:solidFill>
                <a:srgbClr val="000000"/>
              </a:solidFill>
            </a:endParaRPr>
          </a:p>
          <a:p>
            <a:pPr indent="-317500" lvl="0" marL="457200" rtl="0" algn="l">
              <a:lnSpc>
                <a:spcPct val="158000"/>
              </a:lnSpc>
              <a:spcBef>
                <a:spcPts val="2200"/>
              </a:spcBef>
              <a:spcAft>
                <a:spcPts val="0"/>
              </a:spcAft>
              <a:buClr>
                <a:srgbClr val="000000"/>
              </a:buClr>
              <a:buSzPts val="1400"/>
              <a:buChar char="●"/>
            </a:pPr>
            <a:r>
              <a:rPr lang="en" sz="1400">
                <a:solidFill>
                  <a:srgbClr val="000000"/>
                </a:solidFill>
              </a:rPr>
              <a:t>Monitor no of replicas of pods</a:t>
            </a:r>
            <a:endParaRPr sz="1400">
              <a:solidFill>
                <a:srgbClr val="000000"/>
              </a:solidFill>
            </a:endParaRPr>
          </a:p>
          <a:p>
            <a:pPr indent="-317500" lvl="0" marL="457200" rtl="0" algn="l">
              <a:lnSpc>
                <a:spcPct val="158000"/>
              </a:lnSpc>
              <a:spcBef>
                <a:spcPts val="0"/>
              </a:spcBef>
              <a:spcAft>
                <a:spcPts val="0"/>
              </a:spcAft>
              <a:buClr>
                <a:srgbClr val="000000"/>
              </a:buClr>
              <a:buSzPts val="1400"/>
              <a:buChar char="●"/>
            </a:pPr>
            <a:r>
              <a:rPr lang="en" sz="1400">
                <a:solidFill>
                  <a:srgbClr val="000000"/>
                </a:solidFill>
              </a:rPr>
              <a:t>Spin up required number of pods</a:t>
            </a:r>
            <a:endParaRPr sz="1400">
              <a:solidFill>
                <a:srgbClr val="000000"/>
              </a:solidFill>
            </a:endParaRPr>
          </a:p>
          <a:p>
            <a:pPr indent="-317500" lvl="0" marL="457200" rtl="0" algn="l">
              <a:lnSpc>
                <a:spcPct val="158000"/>
              </a:lnSpc>
              <a:spcBef>
                <a:spcPts val="0"/>
              </a:spcBef>
              <a:spcAft>
                <a:spcPts val="0"/>
              </a:spcAft>
              <a:buClr>
                <a:srgbClr val="000000"/>
              </a:buClr>
              <a:buSzPts val="1400"/>
              <a:buChar char="●"/>
            </a:pPr>
            <a:r>
              <a:rPr lang="en" sz="1400">
                <a:solidFill>
                  <a:srgbClr val="000000"/>
                </a:solidFill>
              </a:rPr>
              <a:t>Recreate if pod dies</a:t>
            </a:r>
            <a:endParaRPr sz="1400">
              <a:solidFill>
                <a:srgbClr val="000000"/>
              </a:solidFill>
            </a:endParaRPr>
          </a:p>
          <a:p>
            <a:pPr indent="-317500" lvl="0" marL="457200" rtl="0" algn="l">
              <a:lnSpc>
                <a:spcPct val="158000"/>
              </a:lnSpc>
              <a:spcBef>
                <a:spcPts val="0"/>
              </a:spcBef>
              <a:spcAft>
                <a:spcPts val="0"/>
              </a:spcAft>
              <a:buClr>
                <a:srgbClr val="000000"/>
              </a:buClr>
              <a:buSzPts val="1400"/>
              <a:buChar char="●"/>
            </a:pPr>
            <a:r>
              <a:rPr lang="en" sz="1400">
                <a:solidFill>
                  <a:srgbClr val="000000"/>
                </a:solidFill>
              </a:rPr>
              <a:t>No manual dealing of pods</a:t>
            </a:r>
            <a:endParaRPr sz="1400">
              <a:solidFill>
                <a:srgbClr val="000000"/>
              </a:solidFill>
            </a:endParaRPr>
          </a:p>
          <a:p>
            <a:pPr indent="0" lvl="0" marL="0" rtl="0" algn="l">
              <a:lnSpc>
                <a:spcPct val="158000"/>
              </a:lnSpc>
              <a:spcBef>
                <a:spcPts val="2200"/>
              </a:spcBef>
              <a:spcAft>
                <a:spcPts val="0"/>
              </a:spcAft>
              <a:buNone/>
            </a:pPr>
            <a:r>
              <a:rPr lang="en" sz="1400">
                <a:solidFill>
                  <a:srgbClr val="000000"/>
                </a:solidFill>
              </a:rPr>
              <a:t>Declare desired state and leave rest to Deployment</a:t>
            </a:r>
            <a:endParaRPr sz="1400">
              <a:solidFill>
                <a:srgbClr val="000000"/>
              </a:solidFill>
            </a:endParaRPr>
          </a:p>
          <a:p>
            <a:pPr indent="0" lvl="0" marL="0" rtl="0" algn="l">
              <a:spcBef>
                <a:spcPts val="0"/>
              </a:spcBef>
              <a:spcAft>
                <a:spcPts val="1600"/>
              </a:spcAft>
              <a:buNone/>
            </a:pPr>
            <a:r>
              <a:t/>
            </a:r>
            <a:endParaRPr sz="1400">
              <a:solidFill>
                <a:srgbClr val="000000"/>
              </a:solidFill>
              <a:highlight>
                <a:srgbClr val="FFFFFF"/>
              </a:highlight>
            </a:endParaRPr>
          </a:p>
        </p:txBody>
      </p:sp>
      <p:pic>
        <p:nvPicPr>
          <p:cNvPr id="219" name="Google Shape;219;p24"/>
          <p:cNvPicPr preferRelativeResize="0"/>
          <p:nvPr/>
        </p:nvPicPr>
        <p:blipFill>
          <a:blip r:embed="rId3">
            <a:alphaModFix/>
          </a:blip>
          <a:stretch>
            <a:fillRect/>
          </a:stretch>
        </p:blipFill>
        <p:spPr>
          <a:xfrm>
            <a:off x="4917025" y="1488575"/>
            <a:ext cx="3704251" cy="2844375"/>
          </a:xfrm>
          <a:prstGeom prst="rect">
            <a:avLst/>
          </a:prstGeom>
          <a:noFill/>
          <a:ln>
            <a:noFill/>
          </a:ln>
        </p:spPr>
      </p:pic>
      <p:pic>
        <p:nvPicPr>
          <p:cNvPr id="220" name="Google Shape;220;p24"/>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16025" y="207800"/>
            <a:ext cx="5174400" cy="8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
        <p:nvSpPr>
          <p:cNvPr id="226" name="Google Shape;226;p25"/>
          <p:cNvSpPr txBox="1"/>
          <p:nvPr>
            <p:ph idx="4294967295" type="subTitle"/>
          </p:nvPr>
        </p:nvSpPr>
        <p:spPr>
          <a:xfrm>
            <a:off x="216025" y="831200"/>
            <a:ext cx="4536600" cy="39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Ingress</a:t>
            </a:r>
            <a:r>
              <a:rPr lang="en" sz="1200"/>
              <a:t>: </a:t>
            </a:r>
            <a:endParaRPr sz="1200">
              <a:solidFill>
                <a:srgbClr val="000000"/>
              </a:solidFill>
              <a:latin typeface="Georgia"/>
              <a:ea typeface="Georgia"/>
              <a:cs typeface="Georgia"/>
              <a:sym typeface="Georgia"/>
            </a:endParaRPr>
          </a:p>
          <a:p>
            <a:pPr indent="0" lvl="0" marL="0" rtl="0" algn="l">
              <a:spcBef>
                <a:spcPts val="1600"/>
              </a:spcBef>
              <a:spcAft>
                <a:spcPts val="0"/>
              </a:spcAft>
              <a:buNone/>
            </a:pPr>
            <a:r>
              <a:rPr b="1" lang="en" sz="1600">
                <a:solidFill>
                  <a:srgbClr val="000000"/>
                </a:solidFill>
                <a:highlight>
                  <a:srgbClr val="FFFFFF"/>
                </a:highlight>
              </a:rPr>
              <a:t>Done</a:t>
            </a:r>
            <a:r>
              <a:rPr lang="en" sz="1600">
                <a:solidFill>
                  <a:srgbClr val="000000"/>
                </a:solidFill>
                <a:highlight>
                  <a:srgbClr val="FFFFFF"/>
                </a:highlight>
              </a:rPr>
              <a:t>: Creation of cluster and deployed pods on them</a:t>
            </a:r>
            <a:endParaRPr sz="1600">
              <a:solidFill>
                <a:srgbClr val="000000"/>
              </a:solidFill>
              <a:highlight>
                <a:srgbClr val="FFFFFF"/>
              </a:highlight>
            </a:endParaRPr>
          </a:p>
          <a:p>
            <a:pPr indent="0" lvl="0" marL="0" rtl="0" algn="l">
              <a:spcBef>
                <a:spcPts val="1600"/>
              </a:spcBef>
              <a:spcAft>
                <a:spcPts val="0"/>
              </a:spcAft>
              <a:buNone/>
            </a:pPr>
            <a:r>
              <a:rPr b="1" lang="en" sz="1600">
                <a:solidFill>
                  <a:srgbClr val="000000"/>
                </a:solidFill>
                <a:highlight>
                  <a:srgbClr val="FFFFFF"/>
                </a:highlight>
              </a:rPr>
              <a:t>Problem</a:t>
            </a:r>
            <a:r>
              <a:rPr lang="en" sz="1600">
                <a:solidFill>
                  <a:srgbClr val="000000"/>
                </a:solidFill>
                <a:highlight>
                  <a:srgbClr val="FFFFFF"/>
                </a:highlight>
              </a:rPr>
              <a:t>: Allowing external traffic.</a:t>
            </a:r>
            <a:endParaRPr sz="1600">
              <a:solidFill>
                <a:srgbClr val="000000"/>
              </a:solidFill>
              <a:highlight>
                <a:srgbClr val="FFFFFF"/>
              </a:highlight>
            </a:endParaRPr>
          </a:p>
          <a:p>
            <a:pPr indent="0" lvl="0" marL="0" rtl="0" algn="l">
              <a:spcBef>
                <a:spcPts val="1600"/>
              </a:spcBef>
              <a:spcAft>
                <a:spcPts val="0"/>
              </a:spcAft>
              <a:buNone/>
            </a:pPr>
            <a:r>
              <a:rPr lang="en" sz="1600">
                <a:solidFill>
                  <a:srgbClr val="000000"/>
                </a:solidFill>
              </a:rPr>
              <a:t>By default, Kubernetes provides isolation between pods and the outside world.</a:t>
            </a:r>
            <a:endParaRPr sz="1600">
              <a:solidFill>
                <a:srgbClr val="000000"/>
              </a:solidFill>
              <a:highlight>
                <a:srgbClr val="FFFFFF"/>
              </a:highlight>
            </a:endParaRPr>
          </a:p>
          <a:p>
            <a:pPr indent="0" lvl="0" marL="0" rtl="0" algn="l">
              <a:spcBef>
                <a:spcPts val="1600"/>
              </a:spcBef>
              <a:spcAft>
                <a:spcPts val="0"/>
              </a:spcAft>
              <a:buNone/>
            </a:pPr>
            <a:r>
              <a:rPr b="1" lang="en" sz="1600">
                <a:solidFill>
                  <a:srgbClr val="000000"/>
                </a:solidFill>
                <a:highlight>
                  <a:srgbClr val="FFFFFF"/>
                </a:highlight>
              </a:rPr>
              <a:t>Solution</a:t>
            </a:r>
            <a:r>
              <a:rPr lang="en" sz="1600">
                <a:solidFill>
                  <a:srgbClr val="000000"/>
                </a:solidFill>
                <a:highlight>
                  <a:srgbClr val="FFFFFF"/>
                </a:highlight>
              </a:rPr>
              <a:t>: Opening a communication channel is Ingress</a:t>
            </a:r>
            <a:endParaRPr sz="1600">
              <a:solidFill>
                <a:srgbClr val="000000"/>
              </a:solidFill>
              <a:highlight>
                <a:srgbClr val="FFFFFF"/>
              </a:highlight>
            </a:endParaRPr>
          </a:p>
          <a:p>
            <a:pPr indent="0" lvl="0" marL="0" rtl="0" algn="l">
              <a:spcBef>
                <a:spcPts val="1600"/>
              </a:spcBef>
              <a:spcAft>
                <a:spcPts val="1600"/>
              </a:spcAft>
              <a:buNone/>
            </a:pPr>
            <a:r>
              <a:rPr b="1" lang="en" sz="1600">
                <a:solidFill>
                  <a:srgbClr val="000000"/>
                </a:solidFill>
                <a:highlight>
                  <a:srgbClr val="FFFFFF"/>
                </a:highlight>
              </a:rPr>
              <a:t>Implementation</a:t>
            </a:r>
            <a:r>
              <a:rPr lang="en" sz="1600">
                <a:solidFill>
                  <a:srgbClr val="000000"/>
                </a:solidFill>
                <a:highlight>
                  <a:srgbClr val="FFFFFF"/>
                </a:highlight>
              </a:rPr>
              <a:t>: Ingress Controller, Loadbalancer etc</a:t>
            </a:r>
            <a:endParaRPr sz="1600">
              <a:solidFill>
                <a:srgbClr val="000000"/>
              </a:solidFill>
              <a:highlight>
                <a:srgbClr val="FFFFFF"/>
              </a:highlight>
            </a:endParaRPr>
          </a:p>
        </p:txBody>
      </p:sp>
      <p:pic>
        <p:nvPicPr>
          <p:cNvPr id="227" name="Google Shape;227;p25"/>
          <p:cNvPicPr preferRelativeResize="0"/>
          <p:nvPr/>
        </p:nvPicPr>
        <p:blipFill>
          <a:blip r:embed="rId3">
            <a:alphaModFix/>
          </a:blip>
          <a:stretch>
            <a:fillRect/>
          </a:stretch>
        </p:blipFill>
        <p:spPr>
          <a:xfrm>
            <a:off x="5009775" y="1143925"/>
            <a:ext cx="3883925" cy="3466274"/>
          </a:xfrm>
          <a:prstGeom prst="rect">
            <a:avLst/>
          </a:prstGeom>
          <a:noFill/>
          <a:ln>
            <a:noFill/>
          </a:ln>
        </p:spPr>
      </p:pic>
      <p:pic>
        <p:nvPicPr>
          <p:cNvPr id="228" name="Google Shape;228;p25"/>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26"/>
          <p:cNvPicPr preferRelativeResize="0"/>
          <p:nvPr/>
        </p:nvPicPr>
        <p:blipFill>
          <a:blip r:embed="rId3">
            <a:alphaModFix/>
          </a:blip>
          <a:stretch>
            <a:fillRect/>
          </a:stretch>
        </p:blipFill>
        <p:spPr>
          <a:xfrm>
            <a:off x="552675" y="1407250"/>
            <a:ext cx="7923825" cy="3086101"/>
          </a:xfrm>
          <a:prstGeom prst="rect">
            <a:avLst/>
          </a:prstGeom>
          <a:noFill/>
          <a:ln>
            <a:noFill/>
          </a:ln>
        </p:spPr>
      </p:pic>
      <p:sp>
        <p:nvSpPr>
          <p:cNvPr id="234" name="Google Shape;234;p26"/>
          <p:cNvSpPr txBox="1"/>
          <p:nvPr/>
        </p:nvSpPr>
        <p:spPr>
          <a:xfrm>
            <a:off x="216025" y="244300"/>
            <a:ext cx="5586000" cy="710400"/>
          </a:xfrm>
          <a:prstGeom prst="rect">
            <a:avLst/>
          </a:prstGeom>
          <a:noFill/>
          <a:ln>
            <a:noFill/>
          </a:ln>
        </p:spPr>
        <p:txBody>
          <a:bodyPr anchorCtr="0" anchor="t" bIns="91425" lIns="91425" spcFirstLastPara="1" rIns="91425" wrap="square" tIns="91425">
            <a:noAutofit/>
          </a:bodyPr>
          <a:lstStyle/>
          <a:p>
            <a:pPr indent="0" lvl="0" marL="0" rtl="0" algn="just">
              <a:lnSpc>
                <a:spcPct val="185714"/>
              </a:lnSpc>
              <a:spcBef>
                <a:spcPts val="0"/>
              </a:spcBef>
              <a:spcAft>
                <a:spcPts val="0"/>
              </a:spcAft>
              <a:buNone/>
            </a:pPr>
            <a:r>
              <a:rPr lang="en" sz="1050">
                <a:solidFill>
                  <a:srgbClr val="444444"/>
                </a:solidFill>
                <a:latin typeface="Verdana"/>
                <a:ea typeface="Verdana"/>
                <a:cs typeface="Verdana"/>
                <a:sym typeface="Verdana"/>
              </a:rPr>
              <a:t>Since Kubernetes implements a cluster computing background, everything works from inside a </a:t>
            </a:r>
            <a:r>
              <a:rPr b="1" i="1" lang="en" sz="1050">
                <a:solidFill>
                  <a:srgbClr val="444444"/>
                </a:solidFill>
                <a:latin typeface="Verdana"/>
                <a:ea typeface="Verdana"/>
                <a:cs typeface="Verdana"/>
                <a:sym typeface="Verdana"/>
              </a:rPr>
              <a:t>Kubernetes Cluster</a:t>
            </a:r>
            <a:r>
              <a:rPr lang="en" sz="1050">
                <a:solidFill>
                  <a:srgbClr val="444444"/>
                </a:solidFill>
                <a:latin typeface="Verdana"/>
                <a:ea typeface="Verdana"/>
                <a:cs typeface="Verdana"/>
                <a:sym typeface="Verdana"/>
              </a:rPr>
              <a:t>. This cluster is hosted by one node acting as the ‘master’ of the cluster, and other nodes as ‘nodes’ which do the actual ‘containerization‘. Below is a diagram showing the same.</a:t>
            </a:r>
            <a:endParaRPr sz="1050">
              <a:solidFill>
                <a:srgbClr val="444444"/>
              </a:solidFill>
              <a:latin typeface="Verdana"/>
              <a:ea typeface="Verdana"/>
              <a:cs typeface="Verdana"/>
              <a:sym typeface="Verdana"/>
            </a:endParaRPr>
          </a:p>
          <a:p>
            <a:pPr indent="0" lvl="0" marL="0" rtl="0" algn="l">
              <a:lnSpc>
                <a:spcPct val="115000"/>
              </a:lnSpc>
              <a:spcBef>
                <a:spcPts val="800"/>
              </a:spcBef>
              <a:spcAft>
                <a:spcPts val="0"/>
              </a:spcAft>
              <a:buNone/>
            </a:pPr>
            <a:r>
              <a:t/>
            </a:r>
            <a:endParaRPr sz="1050">
              <a:solidFill>
                <a:srgbClr val="444444"/>
              </a:solidFill>
              <a:latin typeface="Verdana"/>
              <a:ea typeface="Verdana"/>
              <a:cs typeface="Verdana"/>
              <a:sym typeface="Verdana"/>
            </a:endParaRPr>
          </a:p>
          <a:p>
            <a:pPr indent="0" lvl="0" marL="0" rtl="0" algn="l">
              <a:spcBef>
                <a:spcPts val="0"/>
              </a:spcBef>
              <a:spcAft>
                <a:spcPts val="0"/>
              </a:spcAft>
              <a:buNone/>
            </a:pPr>
            <a:r>
              <a:t/>
            </a:r>
            <a:endParaRPr/>
          </a:p>
        </p:txBody>
      </p:sp>
      <p:pic>
        <p:nvPicPr>
          <p:cNvPr id="235" name="Google Shape;235;p26"/>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1" name="Google Shape;241;p27"/>
          <p:cNvPicPr preferRelativeResize="0"/>
          <p:nvPr/>
        </p:nvPicPr>
        <p:blipFill>
          <a:blip r:embed="rId3">
            <a:alphaModFix/>
          </a:blip>
          <a:stretch>
            <a:fillRect/>
          </a:stretch>
        </p:blipFill>
        <p:spPr>
          <a:xfrm>
            <a:off x="7653525" y="244300"/>
            <a:ext cx="1276350" cy="1244275"/>
          </a:xfrm>
          <a:prstGeom prst="rect">
            <a:avLst/>
          </a:prstGeom>
          <a:noFill/>
          <a:ln>
            <a:noFill/>
          </a:ln>
        </p:spPr>
      </p:pic>
      <p:graphicFrame>
        <p:nvGraphicFramePr>
          <p:cNvPr id="242" name="Google Shape;242;p27"/>
          <p:cNvGraphicFramePr/>
          <p:nvPr/>
        </p:nvGraphicFramePr>
        <p:xfrm>
          <a:off x="265550" y="1057385"/>
          <a:ext cx="3000000" cy="3000000"/>
        </p:xfrm>
        <a:graphic>
          <a:graphicData uri="http://schemas.openxmlformats.org/drawingml/2006/table">
            <a:tbl>
              <a:tblPr>
                <a:solidFill>
                  <a:srgbClr val="FFFFFF"/>
                </a:solidFill>
                <a:tableStyleId>{ADD458ED-6267-47C8-ABFF-06EA3985CB8F}</a:tableStyleId>
              </a:tblPr>
              <a:tblGrid>
                <a:gridCol w="4229700"/>
                <a:gridCol w="4602450"/>
              </a:tblGrid>
              <a:tr h="400375">
                <a:tc>
                  <a:txBody>
                    <a:bodyPr>
                      <a:noAutofit/>
                    </a:bodyPr>
                    <a:lstStyle/>
                    <a:p>
                      <a:pPr indent="0" lvl="0" marL="0" rtl="0" algn="l">
                        <a:spcBef>
                          <a:spcPts val="0"/>
                        </a:spcBef>
                        <a:spcAft>
                          <a:spcPts val="0"/>
                        </a:spcAft>
                        <a:buNone/>
                      </a:pPr>
                      <a:r>
                        <a:t/>
                      </a:r>
                      <a:endParaRPr/>
                    </a:p>
                  </a:txBody>
                  <a:tcPr marT="91425" marB="91425" marR="91425" marL="91425" anchor="ctr">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B cap="flat" cmpd="sng" w="9525">
                      <a:solidFill>
                        <a:srgbClr val="000000"/>
                      </a:solidFill>
                      <a:prstDash val="solid"/>
                      <a:round/>
                      <a:headEnd len="sm" w="sm" type="none"/>
                      <a:tailEnd len="sm" w="sm" type="none"/>
                    </a:lnB>
                  </a:tcPr>
                </a:tc>
              </a:tr>
              <a:tr h="1070275">
                <a:tc gridSpan="2">
                  <a:txBody>
                    <a:bodyPr>
                      <a:noAutofit/>
                    </a:bodyPr>
                    <a:lstStyle/>
                    <a:p>
                      <a:pPr indent="0" lvl="0" marL="0" rtl="0" algn="l">
                        <a:lnSpc>
                          <a:spcPct val="115000"/>
                        </a:lnSpc>
                        <a:spcBef>
                          <a:spcPts val="0"/>
                        </a:spcBef>
                        <a:spcAft>
                          <a:spcPts val="0"/>
                        </a:spcAft>
                        <a:buNone/>
                      </a:pPr>
                      <a:r>
                        <a:rPr lang="en" sz="1200">
                          <a:solidFill>
                            <a:srgbClr val="333333"/>
                          </a:solidFill>
                          <a:highlight>
                            <a:srgbClr val="FFFFFF"/>
                          </a:highlight>
                        </a:rPr>
                        <a:t> </a:t>
                      </a:r>
                      <a:endParaRPr sz="1200">
                        <a:solidFill>
                          <a:srgbClr val="333333"/>
                        </a:solidFill>
                        <a:highlight>
                          <a:srgbClr val="FFFFFF"/>
                        </a:highlight>
                      </a:endParaRPr>
                    </a:p>
                    <a:p>
                      <a:pPr indent="0" lvl="0" marL="0" rtl="0" algn="ctr">
                        <a:lnSpc>
                          <a:spcPct val="137500"/>
                        </a:lnSpc>
                        <a:spcBef>
                          <a:spcPts val="0"/>
                        </a:spcBef>
                        <a:spcAft>
                          <a:spcPts val="0"/>
                        </a:spcAft>
                        <a:buNone/>
                      </a:pPr>
                      <a:r>
                        <a:rPr lang="en" sz="3200">
                          <a:solidFill>
                            <a:schemeClr val="lt1"/>
                          </a:solidFill>
                          <a:latin typeface="Nunito"/>
                          <a:ea typeface="Nunito"/>
                          <a:cs typeface="Nunito"/>
                          <a:sym typeface="Nunito"/>
                        </a:rPr>
                        <a:t>Pros of Kubernetes</a:t>
                      </a:r>
                      <a:endParaRPr b="1">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481500">
                <a:tc>
                  <a:txBody>
                    <a:bodyPr>
                      <a:noAutofit/>
                    </a:bodyPr>
                    <a:lstStyle/>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Based on extensive experience running Linux containers at Google. Deployed at scale more often among organizations. Kubernetes is also backed by enterprise offerings from both Google (GKE) and RedHat (OpenShift).</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Can overcome constraints of Docker and Docker API.</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Autoscaling based on factors such as CPU utilization.</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Largest community among container orchestration tools. Over 50,000 commits and 1200 contributors.</a:t>
                      </a:r>
                      <a:endParaRPr sz="1200">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Does not have as much experience with production deployments at scale.</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Limited to the Docker API’s capabilities.</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Services can be scaled manually.</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Smaller community and project. Over 3,000 commits and 160 contributors.</a:t>
                      </a:r>
                      <a:endParaRPr sz="1200">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3" name="Google Shape;243;p27"/>
          <p:cNvSpPr txBox="1"/>
          <p:nvPr/>
        </p:nvSpPr>
        <p:spPr>
          <a:xfrm>
            <a:off x="0" y="244300"/>
            <a:ext cx="7653600" cy="6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AF7B51"/>
                </a:solidFill>
                <a:latin typeface="Nunito"/>
                <a:ea typeface="Nunito"/>
                <a:cs typeface="Nunito"/>
                <a:sym typeface="Nunito"/>
              </a:rPr>
              <a:t>Kubernetes vs Docker Swarm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393925" y="1301148"/>
            <a:ext cx="6366900" cy="14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9" name="Google Shape;249;p28"/>
          <p:cNvPicPr preferRelativeResize="0"/>
          <p:nvPr/>
        </p:nvPicPr>
        <p:blipFill>
          <a:blip r:embed="rId3">
            <a:alphaModFix/>
          </a:blip>
          <a:stretch>
            <a:fillRect/>
          </a:stretch>
        </p:blipFill>
        <p:spPr>
          <a:xfrm>
            <a:off x="7653525" y="244300"/>
            <a:ext cx="1276350" cy="1244275"/>
          </a:xfrm>
          <a:prstGeom prst="rect">
            <a:avLst/>
          </a:prstGeom>
          <a:noFill/>
          <a:ln>
            <a:noFill/>
          </a:ln>
        </p:spPr>
      </p:pic>
      <p:graphicFrame>
        <p:nvGraphicFramePr>
          <p:cNvPr id="250" name="Google Shape;250;p28"/>
          <p:cNvGraphicFramePr/>
          <p:nvPr/>
        </p:nvGraphicFramePr>
        <p:xfrm>
          <a:off x="193550" y="244300"/>
          <a:ext cx="3000000" cy="3000000"/>
        </p:xfrm>
        <a:graphic>
          <a:graphicData uri="http://schemas.openxmlformats.org/drawingml/2006/table">
            <a:tbl>
              <a:tblPr>
                <a:solidFill>
                  <a:srgbClr val="FFFFFF"/>
                </a:solidFill>
                <a:tableStyleId>{ADD458ED-6267-47C8-ABFF-06EA3985CB8F}</a:tableStyleId>
              </a:tblPr>
              <a:tblGrid>
                <a:gridCol w="4534750"/>
                <a:gridCol w="4201575"/>
              </a:tblGrid>
              <a:tr h="1338350">
                <a:tc gridSpan="2">
                  <a:txBody>
                    <a:bodyPr>
                      <a:noAutofit/>
                    </a:bodyPr>
                    <a:lstStyle/>
                    <a:p>
                      <a:pPr indent="0" lvl="0" marL="0" rtl="0" algn="ctr">
                        <a:lnSpc>
                          <a:spcPct val="137500"/>
                        </a:lnSpc>
                        <a:spcBef>
                          <a:spcPts val="0"/>
                        </a:spcBef>
                        <a:spcAft>
                          <a:spcPts val="0"/>
                        </a:spcAft>
                        <a:buNone/>
                      </a:pPr>
                      <a:r>
                        <a:rPr b="1" lang="en">
                          <a:solidFill>
                            <a:srgbClr val="333333"/>
                          </a:solidFill>
                          <a:highlight>
                            <a:srgbClr val="FFFFFF"/>
                          </a:highlight>
                        </a:rPr>
                        <a:t>          </a:t>
                      </a:r>
                      <a:r>
                        <a:rPr lang="en" sz="3200">
                          <a:solidFill>
                            <a:schemeClr val="lt1"/>
                          </a:solidFill>
                          <a:latin typeface="Nunito"/>
                          <a:ea typeface="Nunito"/>
                          <a:cs typeface="Nunito"/>
                          <a:sym typeface="Nunito"/>
                        </a:rPr>
                        <a:t>Cons of Kubernetes</a:t>
                      </a:r>
                      <a:r>
                        <a:rPr b="1" lang="en">
                          <a:solidFill>
                            <a:srgbClr val="333333"/>
                          </a:solidFill>
                          <a:highlight>
                            <a:srgbClr val="FFFFFF"/>
                          </a:highlight>
                        </a:rPr>
                        <a:t>        </a:t>
                      </a:r>
                      <a:endParaRPr b="1">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363925">
                <a:tc>
                  <a:txBody>
                    <a:bodyPr>
                      <a:noAutofit/>
                    </a:bodyPr>
                    <a:lstStyle/>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Do-it-yourself installation can be complex, but flexible. Deployment tools include kubeadm, kops, kargo, and others. Further details in </a:t>
                      </a:r>
                      <a:r>
                        <a:rPr lang="en" sz="1200" u="sng">
                          <a:solidFill>
                            <a:srgbClr val="00ABE8"/>
                          </a:solidFill>
                          <a:highlight>
                            <a:srgbClr val="FFFFFF"/>
                          </a:highlight>
                          <a:hlinkClick r:id="rId4"/>
                        </a:rPr>
                        <a:t>Kubernetes Deployment Guide</a:t>
                      </a:r>
                      <a:r>
                        <a:rPr lang="en" sz="1200">
                          <a:solidFill>
                            <a:srgbClr val="333333"/>
                          </a:solidFill>
                          <a:highlight>
                            <a:srgbClr val="FFFFFF"/>
                          </a:highlight>
                        </a:rPr>
                        <a:t>.</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Uses a separate set of tools for management, including kubectl CLI.</a:t>
                      </a:r>
                      <a:endParaRPr sz="1200">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Deployment is simpler and Swarm mode is included in Docker Engine.</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Integrates with Docker Compose and Docker CLI – native Docker tools. Many of the Docker CLI commands will work with Swarm. Easier learning curve.</a:t>
                      </a:r>
                      <a:endParaRPr sz="1200">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51" name="Google Shape;251;p28"/>
          <p:cNvPicPr preferRelativeResize="0"/>
          <p:nvPr/>
        </p:nvPicPr>
        <p:blipFill>
          <a:blip r:embed="rId3">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57" name="Google Shape;257;p29"/>
          <p:cNvGraphicFramePr/>
          <p:nvPr/>
        </p:nvGraphicFramePr>
        <p:xfrm>
          <a:off x="212075" y="199725"/>
          <a:ext cx="3000000" cy="3000000"/>
        </p:xfrm>
        <a:graphic>
          <a:graphicData uri="http://schemas.openxmlformats.org/drawingml/2006/table">
            <a:tbl>
              <a:tblPr>
                <a:solidFill>
                  <a:srgbClr val="FFFFFF"/>
                </a:solidFill>
                <a:tableStyleId>{ADD458ED-6267-47C8-ABFF-06EA3985CB8F}</a:tableStyleId>
              </a:tblPr>
              <a:tblGrid>
                <a:gridCol w="7192350"/>
                <a:gridCol w="1525450"/>
              </a:tblGrid>
              <a:tr h="1181150">
                <a:tc gridSpan="2">
                  <a:txBody>
                    <a:bodyPr>
                      <a:noAutofit/>
                    </a:bodyPr>
                    <a:lstStyle/>
                    <a:p>
                      <a:pPr indent="0" lvl="0" marL="0" rtl="0" algn="ctr">
                        <a:lnSpc>
                          <a:spcPct val="137500"/>
                        </a:lnSpc>
                        <a:spcBef>
                          <a:spcPts val="0"/>
                        </a:spcBef>
                        <a:spcAft>
                          <a:spcPts val="0"/>
                        </a:spcAft>
                        <a:buNone/>
                      </a:pPr>
                      <a:r>
                        <a:rPr lang="en" sz="3200">
                          <a:solidFill>
                            <a:schemeClr val="lt1"/>
                          </a:solidFill>
                          <a:latin typeface="Nunito"/>
                          <a:ea typeface="Nunito"/>
                          <a:cs typeface="Nunito"/>
                          <a:sym typeface="Nunito"/>
                        </a:rPr>
                        <a:t>Common Features</a:t>
                      </a:r>
                      <a:endParaRPr b="1">
                        <a:solidFill>
                          <a:srgbClr val="333333"/>
                        </a:solidFill>
                        <a:highlight>
                          <a:srgbClr val="FFFFFF"/>
                        </a:high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479575">
                <a:tc gridSpan="2">
                  <a:txBody>
                    <a:bodyPr>
                      <a:noAutofit/>
                    </a:bodyPr>
                    <a:lstStyle/>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Open source projects. Anyone can contribute using the Go programming language.</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Various storage options.</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Networking features such as load balancing and DNS.</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Logging and Monitoring add-ons. These external tools include Elasticsearch/Kibana (ELK), sysdig, cAdvisor, Heapster/Grafana/InfluxDB.</a:t>
                      </a:r>
                      <a:endParaRPr sz="1200">
                        <a:solidFill>
                          <a:srgbClr val="333333"/>
                        </a:solidFill>
                        <a:highlight>
                          <a:srgbClr val="FFFFFF"/>
                        </a:highlight>
                      </a:endParaRPr>
                    </a:p>
                    <a:p>
                      <a:pPr indent="-304800" lvl="1" marL="914400" rtl="0" algn="l">
                        <a:lnSpc>
                          <a:spcPct val="115000"/>
                        </a:lnSpc>
                        <a:spcBef>
                          <a:spcPts val="0"/>
                        </a:spcBef>
                        <a:spcAft>
                          <a:spcPts val="0"/>
                        </a:spcAft>
                        <a:buClr>
                          <a:srgbClr val="333333"/>
                        </a:buClr>
                        <a:buSzPts val="1200"/>
                        <a:buChar char="○"/>
                      </a:pPr>
                      <a:r>
                        <a:rPr lang="en" sz="1200" u="sng">
                          <a:solidFill>
                            <a:srgbClr val="00ABE8"/>
                          </a:solidFill>
                          <a:highlight>
                            <a:srgbClr val="FFFFFF"/>
                          </a:highlight>
                          <a:hlinkClick r:id="rId3"/>
                        </a:rPr>
                        <a:t>Logging and Monitoring for Kubernetes</a:t>
                      </a:r>
                      <a:endParaRPr sz="1200" u="sng">
                        <a:solidFill>
                          <a:srgbClr val="00ABE8"/>
                        </a:solidFill>
                        <a:highlight>
                          <a:srgbClr val="FFFFFF"/>
                        </a:highlight>
                        <a:hlinkClick r:id="rId4"/>
                      </a:endParaRPr>
                    </a:p>
                    <a:p>
                      <a:pPr indent="-304800" lvl="1" marL="914400" rtl="0" algn="l">
                        <a:lnSpc>
                          <a:spcPct val="115000"/>
                        </a:lnSpc>
                        <a:spcBef>
                          <a:spcPts val="0"/>
                        </a:spcBef>
                        <a:spcAft>
                          <a:spcPts val="0"/>
                        </a:spcAft>
                        <a:buClr>
                          <a:srgbClr val="333333"/>
                        </a:buClr>
                        <a:buSzPts val="1200"/>
                        <a:buChar char="○"/>
                      </a:pPr>
                      <a:r>
                        <a:rPr lang="en" sz="1200" u="sng">
                          <a:solidFill>
                            <a:srgbClr val="00ABE8"/>
                          </a:solidFill>
                          <a:highlight>
                            <a:srgbClr val="FFFFFF"/>
                          </a:highlight>
                          <a:hlinkClick r:id="rId5"/>
                        </a:rPr>
                        <a:t>Logging and Monitoring for Docker Swarm</a:t>
                      </a:r>
                      <a:endParaRPr sz="1200" u="sng">
                        <a:solidFill>
                          <a:srgbClr val="00ABE8"/>
                        </a:solidFill>
                        <a:highlight>
                          <a:srgbClr val="FFFFFF"/>
                        </a:highlight>
                        <a:hlinkClick r:id="rId6"/>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258" name="Google Shape;258;p29"/>
          <p:cNvPicPr preferRelativeResize="0"/>
          <p:nvPr/>
        </p:nvPicPr>
        <p:blipFill>
          <a:blip r:embed="rId7">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69775" y="0"/>
            <a:ext cx="7535100" cy="2405100"/>
          </a:xfrm>
          <a:prstGeom prst="rect">
            <a:avLst/>
          </a:prstGeom>
        </p:spPr>
        <p:txBody>
          <a:bodyPr anchorCtr="0" anchor="ctr" bIns="91425" lIns="91425" spcFirstLastPara="1" rIns="91425" wrap="square" tIns="91425">
            <a:noAutofit/>
          </a:bodyPr>
          <a:lstStyle/>
          <a:p>
            <a:pPr indent="0" lvl="0" marL="0" rtl="0" algn="ctr">
              <a:lnSpc>
                <a:spcPct val="125000"/>
              </a:lnSpc>
              <a:spcBef>
                <a:spcPts val="1800"/>
              </a:spcBef>
              <a:spcAft>
                <a:spcPts val="0"/>
              </a:spcAft>
              <a:buNone/>
            </a:pPr>
            <a:r>
              <a:rPr lang="en"/>
              <a:t>Takeaways</a:t>
            </a:r>
            <a:endParaRPr b="1" sz="1700">
              <a:solidFill>
                <a:srgbClr val="333333"/>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333333"/>
                </a:solidFill>
                <a:latin typeface="Arial"/>
                <a:ea typeface="Arial"/>
                <a:cs typeface="Arial"/>
                <a:sym typeface="Arial"/>
              </a:rPr>
              <a:t>Kubernetes has been deployed more widely than Docker Swarm, and is validated by Google. </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333333"/>
                </a:solidFill>
                <a:latin typeface="Arial"/>
                <a:ea typeface="Arial"/>
                <a:cs typeface="Arial"/>
                <a:sym typeface="Arial"/>
              </a:rPr>
              <a:t>Kubernetes leads on all metrics: when compared with Docker Swarm, Kubernetes has over 80% of the mindshare for news articles, Github popularity, and web searches.</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333333"/>
                </a:solidFill>
                <a:latin typeface="Arial"/>
                <a:ea typeface="Arial"/>
                <a:cs typeface="Arial"/>
                <a:sym typeface="Arial"/>
              </a:rPr>
              <a:t> However, there is general consensus that Kubernetes is also more complex to deploy and manage. </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333333"/>
                </a:solidFill>
                <a:latin typeface="Arial"/>
                <a:ea typeface="Arial"/>
                <a:cs typeface="Arial"/>
                <a:sym typeface="Arial"/>
              </a:rPr>
              <a:t>The Kubernetes community has tried to mitigate this drawback by offering a variety of deployment options, including Minikube and kubeadm. </a:t>
            </a:r>
            <a:endParaRPr b="1" sz="1700">
              <a:solidFill>
                <a:srgbClr val="333333"/>
              </a:solidFill>
              <a:latin typeface="Arial"/>
              <a:ea typeface="Arial"/>
              <a:cs typeface="Arial"/>
              <a:sym typeface="Arial"/>
            </a:endParaRPr>
          </a:p>
        </p:txBody>
      </p:sp>
      <p:pic>
        <p:nvPicPr>
          <p:cNvPr id="264" name="Google Shape;264;p30"/>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265" name="Google Shape;265;p30"/>
          <p:cNvSpPr txBox="1"/>
          <p:nvPr/>
        </p:nvSpPr>
        <p:spPr>
          <a:xfrm>
            <a:off x="304800" y="4003392"/>
            <a:ext cx="3000000" cy="73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333333"/>
              </a:solidFill>
            </a:endParaRPr>
          </a:p>
        </p:txBody>
      </p:sp>
      <p:pic>
        <p:nvPicPr>
          <p:cNvPr id="266" name="Google Shape;266;p30"/>
          <p:cNvPicPr preferRelativeResize="0"/>
          <p:nvPr/>
        </p:nvPicPr>
        <p:blipFill>
          <a:blip r:embed="rId4">
            <a:alphaModFix/>
          </a:blip>
          <a:stretch>
            <a:fillRect/>
          </a:stretch>
        </p:blipFill>
        <p:spPr>
          <a:xfrm>
            <a:off x="236600" y="2285775"/>
            <a:ext cx="8785101" cy="2612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2" name="Google Shape;272;p31"/>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273" name="Google Shape;273;p31"/>
          <p:cNvSpPr txBox="1"/>
          <p:nvPr/>
        </p:nvSpPr>
        <p:spPr>
          <a:xfrm>
            <a:off x="930450" y="3217775"/>
            <a:ext cx="7283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1"/>
          <p:cNvPicPr preferRelativeResize="0"/>
          <p:nvPr/>
        </p:nvPicPr>
        <p:blipFill>
          <a:blip r:embed="rId4">
            <a:alphaModFix/>
          </a:blip>
          <a:stretch>
            <a:fillRect/>
          </a:stretch>
        </p:blipFill>
        <p:spPr>
          <a:xfrm>
            <a:off x="221400" y="162175"/>
            <a:ext cx="8711951" cy="4819150"/>
          </a:xfrm>
          <a:prstGeom prst="rect">
            <a:avLst/>
          </a:prstGeom>
          <a:noFill/>
          <a:ln>
            <a:noFill/>
          </a:ln>
        </p:spPr>
      </p:pic>
      <p:pic>
        <p:nvPicPr>
          <p:cNvPr id="275" name="Google Shape;275;p31"/>
          <p:cNvPicPr preferRelativeResize="0"/>
          <p:nvPr/>
        </p:nvPicPr>
        <p:blipFill>
          <a:blip r:embed="rId3">
            <a:alphaModFix/>
          </a:blip>
          <a:stretch>
            <a:fillRect/>
          </a:stretch>
        </p:blipFill>
        <p:spPr>
          <a:xfrm>
            <a:off x="7653525" y="244300"/>
            <a:ext cx="1276350" cy="105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136" name="Google Shape;136;p14"/>
          <p:cNvSpPr txBox="1"/>
          <p:nvPr/>
        </p:nvSpPr>
        <p:spPr>
          <a:xfrm>
            <a:off x="832650" y="2055350"/>
            <a:ext cx="7077900" cy="24690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Introduction</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Need for Kubernetes </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Features</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Docker Swarm vs Kubernetes</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Architecture </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Facts and Figures</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Cloud Providers for Kubernetes</a:t>
            </a:r>
            <a:r>
              <a:rPr lang="en">
                <a:highlight>
                  <a:schemeClr val="dk1"/>
                </a:highlight>
                <a:latin typeface="Calibri"/>
                <a:ea typeface="Calibri"/>
                <a:cs typeface="Calibri"/>
                <a:sym typeface="Calibri"/>
              </a:rPr>
              <a:t> </a:t>
            </a:r>
            <a:endParaRPr>
              <a:highlight>
                <a:schemeClr val="dk1"/>
              </a:highlight>
              <a:latin typeface="Calibri"/>
              <a:ea typeface="Calibri"/>
              <a:cs typeface="Calibri"/>
              <a:sym typeface="Calibri"/>
            </a:endParaRPr>
          </a:p>
          <a:p>
            <a:pPr indent="-317500" lvl="0" marL="457200" rtl="0" algn="just">
              <a:lnSpc>
                <a:spcPct val="115000"/>
              </a:lnSpc>
              <a:spcBef>
                <a:spcPts val="0"/>
              </a:spcBef>
              <a:spcAft>
                <a:spcPts val="0"/>
              </a:spcAft>
              <a:buSzPts val="1400"/>
              <a:buFont typeface="Calibri"/>
              <a:buAutoNum type="arabicPeriod"/>
            </a:pPr>
            <a:r>
              <a:rPr lang="en">
                <a:highlight>
                  <a:schemeClr val="dk1"/>
                </a:highlight>
                <a:latin typeface="Calibri"/>
                <a:ea typeface="Calibri"/>
                <a:cs typeface="Calibri"/>
                <a:sym typeface="Calibri"/>
              </a:rPr>
              <a:t>Use Case</a:t>
            </a:r>
            <a:endParaRPr>
              <a:highlight>
                <a:schemeClr val="dk1"/>
              </a:highlight>
              <a:latin typeface="Calibri"/>
              <a:ea typeface="Calibri"/>
              <a:cs typeface="Calibri"/>
              <a:sym typeface="Calibri"/>
            </a:endParaRPr>
          </a:p>
          <a:p>
            <a:pPr indent="0" lvl="0" marL="0" rtl="0" algn="just">
              <a:lnSpc>
                <a:spcPct val="115000"/>
              </a:lnSpc>
              <a:spcBef>
                <a:spcPts val="0"/>
              </a:spcBef>
              <a:spcAft>
                <a:spcPts val="0"/>
              </a:spcAft>
              <a:buNone/>
            </a:pPr>
            <a:r>
              <a:t/>
            </a:r>
            <a:endParaRPr>
              <a:highlight>
                <a:schemeClr val="dk1"/>
              </a:highlight>
              <a:latin typeface="Calibri"/>
              <a:ea typeface="Calibri"/>
              <a:cs typeface="Calibri"/>
              <a:sym typeface="Calibri"/>
            </a:endParaRPr>
          </a:p>
        </p:txBody>
      </p:sp>
      <p:sp>
        <p:nvSpPr>
          <p:cNvPr id="137" name="Google Shape;137;p14"/>
          <p:cNvSpPr txBox="1"/>
          <p:nvPr>
            <p:ph type="title"/>
          </p:nvPr>
        </p:nvSpPr>
        <p:spPr>
          <a:xfrm>
            <a:off x="964050" y="362288"/>
            <a:ext cx="6516300" cy="100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 name="Google Shape;281;p32"/>
          <p:cNvPicPr preferRelativeResize="0"/>
          <p:nvPr/>
        </p:nvPicPr>
        <p:blipFill>
          <a:blip r:embed="rId3">
            <a:alphaModFix/>
          </a:blip>
          <a:stretch>
            <a:fillRect/>
          </a:stretch>
        </p:blipFill>
        <p:spPr>
          <a:xfrm>
            <a:off x="7653525" y="244300"/>
            <a:ext cx="1276350" cy="1244275"/>
          </a:xfrm>
          <a:prstGeom prst="rect">
            <a:avLst/>
          </a:prstGeom>
          <a:noFill/>
          <a:ln>
            <a:noFill/>
          </a:ln>
        </p:spPr>
      </p:pic>
      <p:pic>
        <p:nvPicPr>
          <p:cNvPr id="282" name="Google Shape;282;p32"/>
          <p:cNvPicPr preferRelativeResize="0"/>
          <p:nvPr/>
        </p:nvPicPr>
        <p:blipFill>
          <a:blip r:embed="rId4">
            <a:alphaModFix/>
          </a:blip>
          <a:stretch>
            <a:fillRect/>
          </a:stretch>
        </p:blipFill>
        <p:spPr>
          <a:xfrm>
            <a:off x="132200" y="127775"/>
            <a:ext cx="8890350" cy="4887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673825" y="601650"/>
            <a:ext cx="6115500" cy="9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Cloud Providers for Kubernetes</a:t>
            </a:r>
            <a:endParaRPr/>
          </a:p>
          <a:p>
            <a:pPr indent="0" lvl="0" marL="0" rtl="0" algn="ctr">
              <a:spcBef>
                <a:spcPts val="0"/>
              </a:spcBef>
              <a:spcAft>
                <a:spcPts val="0"/>
              </a:spcAft>
              <a:buNone/>
            </a:pPr>
            <a:r>
              <a:t/>
            </a:r>
            <a:endParaRPr/>
          </a:p>
        </p:txBody>
      </p:sp>
      <p:pic>
        <p:nvPicPr>
          <p:cNvPr id="288" name="Google Shape;288;p33"/>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289" name="Google Shape;289;p33"/>
          <p:cNvSpPr txBox="1"/>
          <p:nvPr/>
        </p:nvSpPr>
        <p:spPr>
          <a:xfrm>
            <a:off x="549825" y="1265225"/>
            <a:ext cx="7283100" cy="3042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150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4"/>
              </a:rPr>
              <a:t>AWS</a:t>
            </a:r>
            <a:endParaRPr b="1" sz="1200" u="sng">
              <a:solidFill>
                <a:srgbClr val="3371E3"/>
              </a:solidFill>
              <a:highlight>
                <a:srgbClr val="FFFFFF"/>
              </a:highlight>
              <a:latin typeface="Roboto"/>
              <a:ea typeface="Roboto"/>
              <a:cs typeface="Roboto"/>
              <a:sym typeface="Roboto"/>
              <a:hlinkClick r:id="rId5"/>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6"/>
              </a:rPr>
              <a:t>Azure</a:t>
            </a:r>
            <a:endParaRPr b="1" sz="1200" u="sng">
              <a:solidFill>
                <a:srgbClr val="3371E3"/>
              </a:solidFill>
              <a:highlight>
                <a:srgbClr val="FFFFFF"/>
              </a:highlight>
              <a:latin typeface="Roboto"/>
              <a:ea typeface="Roboto"/>
              <a:cs typeface="Roboto"/>
              <a:sym typeface="Roboto"/>
              <a:hlinkClick r:id="rId7"/>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8"/>
              </a:rPr>
              <a:t>CloudStack</a:t>
            </a:r>
            <a:endParaRPr b="1" sz="1200" u="sng">
              <a:solidFill>
                <a:srgbClr val="3371E3"/>
              </a:solidFill>
              <a:highlight>
                <a:srgbClr val="FFFFFF"/>
              </a:highlight>
              <a:latin typeface="Roboto"/>
              <a:ea typeface="Roboto"/>
              <a:cs typeface="Roboto"/>
              <a:sym typeface="Roboto"/>
              <a:hlinkClick r:id="rId9"/>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10"/>
              </a:rPr>
              <a:t>GCE</a:t>
            </a:r>
            <a:endParaRPr b="1" sz="1200" u="sng">
              <a:solidFill>
                <a:srgbClr val="3371E3"/>
              </a:solidFill>
              <a:highlight>
                <a:srgbClr val="FFFFFF"/>
              </a:highlight>
              <a:latin typeface="Roboto"/>
              <a:ea typeface="Roboto"/>
              <a:cs typeface="Roboto"/>
              <a:sym typeface="Roboto"/>
              <a:hlinkClick r:id="rId11"/>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12"/>
              </a:rPr>
              <a:t>OpenStack</a:t>
            </a:r>
            <a:endParaRPr b="1" sz="1200" u="sng">
              <a:solidFill>
                <a:srgbClr val="3371E3"/>
              </a:solidFill>
              <a:highlight>
                <a:srgbClr val="FFFFFF"/>
              </a:highlight>
              <a:latin typeface="Roboto"/>
              <a:ea typeface="Roboto"/>
              <a:cs typeface="Roboto"/>
              <a:sym typeface="Roboto"/>
              <a:hlinkClick r:id="rId13"/>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14"/>
              </a:rPr>
              <a:t>OVirt</a:t>
            </a:r>
            <a:endParaRPr b="1" sz="1200" u="sng">
              <a:solidFill>
                <a:srgbClr val="3371E3"/>
              </a:solidFill>
              <a:highlight>
                <a:srgbClr val="FFFFFF"/>
              </a:highlight>
              <a:latin typeface="Roboto"/>
              <a:ea typeface="Roboto"/>
              <a:cs typeface="Roboto"/>
              <a:sym typeface="Roboto"/>
              <a:hlinkClick r:id="rId15"/>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16"/>
              </a:rPr>
              <a:t>Photon</a:t>
            </a:r>
            <a:endParaRPr b="1" sz="1200" u="sng">
              <a:solidFill>
                <a:srgbClr val="3371E3"/>
              </a:solidFill>
              <a:highlight>
                <a:srgbClr val="FFFFFF"/>
              </a:highlight>
              <a:latin typeface="Roboto"/>
              <a:ea typeface="Roboto"/>
              <a:cs typeface="Roboto"/>
              <a:sym typeface="Roboto"/>
              <a:hlinkClick r:id="rId17"/>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18"/>
              </a:rPr>
              <a:t>VSphere</a:t>
            </a:r>
            <a:endParaRPr b="1" sz="1200" u="sng">
              <a:solidFill>
                <a:srgbClr val="3371E3"/>
              </a:solidFill>
              <a:highlight>
                <a:srgbClr val="FFFFFF"/>
              </a:highlight>
              <a:latin typeface="Roboto"/>
              <a:ea typeface="Roboto"/>
              <a:cs typeface="Roboto"/>
              <a:sym typeface="Roboto"/>
              <a:hlinkClick r:id="rId19"/>
            </a:endParaRPr>
          </a:p>
          <a:p>
            <a:pPr indent="-304800" lvl="0" marL="457200" rtl="0" algn="l">
              <a:lnSpc>
                <a:spcPct val="150000"/>
              </a:lnSpc>
              <a:spcBef>
                <a:spcPts val="0"/>
              </a:spcBef>
              <a:spcAft>
                <a:spcPts val="0"/>
              </a:spcAft>
              <a:buClr>
                <a:srgbClr val="3371E3"/>
              </a:buClr>
              <a:buSzPts val="1200"/>
              <a:buFont typeface="Roboto"/>
              <a:buChar char="●"/>
            </a:pPr>
            <a:r>
              <a:rPr b="1" lang="en" sz="1200" u="sng">
                <a:solidFill>
                  <a:srgbClr val="3371E3"/>
                </a:solidFill>
                <a:highlight>
                  <a:srgbClr val="FFFFFF"/>
                </a:highlight>
                <a:latin typeface="Roboto"/>
                <a:ea typeface="Roboto"/>
                <a:cs typeface="Roboto"/>
                <a:sym typeface="Roboto"/>
                <a:hlinkClick r:id="rId20"/>
              </a:rPr>
              <a:t>IBM Cloud Kubernetes Service</a:t>
            </a:r>
            <a:endParaRPr b="1" sz="1200" u="sng">
              <a:solidFill>
                <a:srgbClr val="3371E3"/>
              </a:solidFill>
              <a:highlight>
                <a:srgbClr val="FFFFFF"/>
              </a:highlight>
              <a:latin typeface="Roboto"/>
              <a:ea typeface="Roboto"/>
              <a:cs typeface="Roboto"/>
              <a:sym typeface="Roboto"/>
              <a:hlinkClick r:id="rId21"/>
            </a:endParaRPr>
          </a:p>
          <a:p>
            <a:pPr indent="0" lvl="0" marL="457200" rtl="0" algn="l">
              <a:spcBef>
                <a:spcPts val="15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282925" y="378025"/>
            <a:ext cx="7072200" cy="11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Kubeflow</a:t>
            </a:r>
            <a:endParaRPr/>
          </a:p>
          <a:p>
            <a:pPr indent="0" lvl="0" marL="0" rtl="0" algn="ctr">
              <a:spcBef>
                <a:spcPts val="0"/>
              </a:spcBef>
              <a:spcAft>
                <a:spcPts val="0"/>
              </a:spcAft>
              <a:buNone/>
            </a:pPr>
            <a:r>
              <a:t/>
            </a:r>
            <a:endParaRPr/>
          </a:p>
        </p:txBody>
      </p:sp>
      <p:pic>
        <p:nvPicPr>
          <p:cNvPr id="295" name="Google Shape;295;p34"/>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296" name="Google Shape;296;p34"/>
          <p:cNvSpPr txBox="1"/>
          <p:nvPr/>
        </p:nvSpPr>
        <p:spPr>
          <a:xfrm>
            <a:off x="1234450" y="1561525"/>
            <a:ext cx="5647500" cy="24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121"/>
                </a:solidFill>
                <a:latin typeface="Roboto"/>
                <a:ea typeface="Roboto"/>
                <a:cs typeface="Roboto"/>
                <a:sym typeface="Roboto"/>
              </a:rPr>
              <a:t>Make it easy for everyone to develop, deploy, and manage portable, distributed ML on Kubernetes. The Kubeflow project is dedicated to making deployments of machine learning (ML) workflows on Kubernetes simple, portable and scalable. Our goal is not to recreate other services, but to provide a straightforward way to deploy best-of-breed open-source systems for ML to diverse infrastructures. Anywhere you are running Kubernetes, you should be able to run Kubeflow.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35"/>
          <p:cNvPicPr preferRelativeResize="0"/>
          <p:nvPr/>
        </p:nvPicPr>
        <p:blipFill>
          <a:blip r:embed="rId3">
            <a:alphaModFix/>
          </a:blip>
          <a:stretch>
            <a:fillRect/>
          </a:stretch>
        </p:blipFill>
        <p:spPr>
          <a:xfrm>
            <a:off x="7653525" y="244300"/>
            <a:ext cx="1276350" cy="1244275"/>
          </a:xfrm>
          <a:prstGeom prst="rect">
            <a:avLst/>
          </a:prstGeom>
          <a:noFill/>
          <a:ln>
            <a:noFill/>
          </a:ln>
        </p:spPr>
      </p:pic>
      <p:pic>
        <p:nvPicPr>
          <p:cNvPr id="302" name="Google Shape;302;p35"/>
          <p:cNvPicPr preferRelativeResize="0"/>
          <p:nvPr/>
        </p:nvPicPr>
        <p:blipFill rotWithShape="1">
          <a:blip r:embed="rId4">
            <a:alphaModFix/>
          </a:blip>
          <a:srcRect b="2540" l="-2280" r="2279" t="-2540"/>
          <a:stretch/>
        </p:blipFill>
        <p:spPr>
          <a:xfrm>
            <a:off x="226925" y="347600"/>
            <a:ext cx="2883475" cy="2108925"/>
          </a:xfrm>
          <a:prstGeom prst="rect">
            <a:avLst/>
          </a:prstGeom>
          <a:noFill/>
          <a:ln>
            <a:noFill/>
          </a:ln>
        </p:spPr>
      </p:pic>
      <p:pic>
        <p:nvPicPr>
          <p:cNvPr id="303" name="Google Shape;303;p35"/>
          <p:cNvPicPr preferRelativeResize="0"/>
          <p:nvPr/>
        </p:nvPicPr>
        <p:blipFill>
          <a:blip r:embed="rId5">
            <a:alphaModFix/>
          </a:blip>
          <a:stretch>
            <a:fillRect/>
          </a:stretch>
        </p:blipFill>
        <p:spPr>
          <a:xfrm>
            <a:off x="3808801" y="374325"/>
            <a:ext cx="3320638" cy="2055476"/>
          </a:xfrm>
          <a:prstGeom prst="rect">
            <a:avLst/>
          </a:prstGeom>
          <a:noFill/>
          <a:ln>
            <a:noFill/>
          </a:ln>
        </p:spPr>
      </p:pic>
      <p:pic>
        <p:nvPicPr>
          <p:cNvPr id="304" name="Google Shape;304;p35"/>
          <p:cNvPicPr preferRelativeResize="0"/>
          <p:nvPr/>
        </p:nvPicPr>
        <p:blipFill>
          <a:blip r:embed="rId6">
            <a:alphaModFix/>
          </a:blip>
          <a:stretch>
            <a:fillRect/>
          </a:stretch>
        </p:blipFill>
        <p:spPr>
          <a:xfrm>
            <a:off x="2374375" y="2571751"/>
            <a:ext cx="3409550" cy="2240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498950" y="669315"/>
            <a:ext cx="6366900" cy="7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Helm- The Package Manager for Kubernetes</a:t>
            </a:r>
            <a:endParaRPr/>
          </a:p>
        </p:txBody>
      </p:sp>
      <p:pic>
        <p:nvPicPr>
          <p:cNvPr id="310" name="Google Shape;310;p36"/>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311" name="Google Shape;311;p36"/>
          <p:cNvSpPr txBox="1"/>
          <p:nvPr/>
        </p:nvSpPr>
        <p:spPr>
          <a:xfrm>
            <a:off x="730375" y="1726150"/>
            <a:ext cx="7437600" cy="26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None/>
            </a:pPr>
            <a:r>
              <a:rPr lang="en">
                <a:latin typeface="Times New Roman"/>
                <a:ea typeface="Times New Roman"/>
                <a:cs typeface="Times New Roman"/>
                <a:sym typeface="Times New Roman"/>
              </a:rPr>
              <a:t>Helm is the best way to find, share, and use software built for Kubernetes.Helm helps you manage Kubernetes applications — Helm Charts helps you define, install, and upgrade even the most complex Kubernetes application.</a:t>
            </a:r>
            <a:endParaRPr>
              <a:latin typeface="Times New Roman"/>
              <a:ea typeface="Times New Roman"/>
              <a:cs typeface="Times New Roman"/>
              <a:sym typeface="Times New Roman"/>
            </a:endParaRPr>
          </a:p>
          <a:p>
            <a:pPr indent="0" lvl="0" marL="0" rtl="0" algn="l">
              <a:lnSpc>
                <a:spcPct val="100000"/>
              </a:lnSpc>
              <a:spcBef>
                <a:spcPts val="2300"/>
              </a:spcBef>
              <a:spcAft>
                <a:spcPts val="0"/>
              </a:spcAft>
              <a:buNone/>
            </a:pPr>
            <a:r>
              <a:rPr lang="en">
                <a:latin typeface="Times New Roman"/>
                <a:ea typeface="Times New Roman"/>
                <a:cs typeface="Times New Roman"/>
                <a:sym typeface="Times New Roman"/>
              </a:rPr>
              <a:t>Charts are easy to create, version, share, and publish — so start using Helm and stop the copy-and-paste madness.</a:t>
            </a:r>
            <a:endParaRPr>
              <a:latin typeface="Times New Roman"/>
              <a:ea typeface="Times New Roman"/>
              <a:cs typeface="Times New Roman"/>
              <a:sym typeface="Times New Roman"/>
            </a:endParaRPr>
          </a:p>
          <a:p>
            <a:pPr indent="0" lvl="0" marL="0" marR="254000" rtl="0" algn="l">
              <a:lnSpc>
                <a:spcPct val="140000"/>
              </a:lnSpc>
              <a:spcBef>
                <a:spcPts val="2300"/>
              </a:spcBef>
              <a:spcAft>
                <a:spcPts val="0"/>
              </a:spcAft>
              <a:buNone/>
            </a:pPr>
            <a:r>
              <a:rPr lang="en">
                <a:latin typeface="Times New Roman"/>
                <a:ea typeface="Times New Roman"/>
                <a:cs typeface="Times New Roman"/>
                <a:sym typeface="Times New Roman"/>
              </a:rPr>
              <a:t>The latest version of Helm is maintained by the </a:t>
            </a:r>
            <a:r>
              <a:rPr b="1" lang="en" u="sng">
                <a:latin typeface="Times New Roman"/>
                <a:ea typeface="Times New Roman"/>
                <a:cs typeface="Times New Roman"/>
                <a:sym typeface="Times New Roman"/>
                <a:hlinkClick r:id="rId4"/>
              </a:rPr>
              <a:t>CNCF</a:t>
            </a:r>
            <a:r>
              <a:rPr lang="en">
                <a:latin typeface="Times New Roman"/>
                <a:ea typeface="Times New Roman"/>
                <a:cs typeface="Times New Roman"/>
                <a:sym typeface="Times New Roman"/>
              </a:rPr>
              <a:t> - in collaboration with </a:t>
            </a:r>
            <a:r>
              <a:rPr b="1" lang="en" u="sng">
                <a:latin typeface="Times New Roman"/>
                <a:ea typeface="Times New Roman"/>
                <a:cs typeface="Times New Roman"/>
                <a:sym typeface="Times New Roman"/>
                <a:hlinkClick r:id="rId5"/>
              </a:rPr>
              <a:t>Microsoft</a:t>
            </a:r>
            <a:r>
              <a:rPr lang="en">
                <a:latin typeface="Times New Roman"/>
                <a:ea typeface="Times New Roman"/>
                <a:cs typeface="Times New Roman"/>
                <a:sym typeface="Times New Roman"/>
              </a:rPr>
              <a:t>, </a:t>
            </a:r>
            <a:r>
              <a:rPr b="1" lang="en" u="sng">
                <a:latin typeface="Times New Roman"/>
                <a:ea typeface="Times New Roman"/>
                <a:cs typeface="Times New Roman"/>
                <a:sym typeface="Times New Roman"/>
                <a:hlinkClick r:id="rId6"/>
              </a:rPr>
              <a:t>Google</a:t>
            </a:r>
            <a:r>
              <a:rPr lang="en">
                <a:latin typeface="Times New Roman"/>
                <a:ea typeface="Times New Roman"/>
                <a:cs typeface="Times New Roman"/>
                <a:sym typeface="Times New Roman"/>
              </a:rPr>
              <a:t>, </a:t>
            </a:r>
            <a:r>
              <a:rPr b="1" lang="en" u="sng">
                <a:latin typeface="Times New Roman"/>
                <a:ea typeface="Times New Roman"/>
                <a:cs typeface="Times New Roman"/>
                <a:sym typeface="Times New Roman"/>
                <a:hlinkClick r:id="rId7"/>
              </a:rPr>
              <a:t>Bitnami</a:t>
            </a:r>
            <a:r>
              <a:rPr lang="en">
                <a:latin typeface="Times New Roman"/>
                <a:ea typeface="Times New Roman"/>
                <a:cs typeface="Times New Roman"/>
                <a:sym typeface="Times New Roman"/>
              </a:rPr>
              <a:t> and the </a:t>
            </a:r>
            <a:r>
              <a:rPr b="1" lang="en" u="sng">
                <a:latin typeface="Times New Roman"/>
                <a:ea typeface="Times New Roman"/>
                <a:cs typeface="Times New Roman"/>
                <a:sym typeface="Times New Roman"/>
                <a:hlinkClick r:id="rId8"/>
              </a:rPr>
              <a:t>Helm contributor community</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lang="en" sz="1700"/>
              <a:t> </a:t>
            </a:r>
            <a:endParaRPr sz="1700"/>
          </a:p>
          <a:p>
            <a:pPr indent="0" lvl="0" marL="0" rtl="0" algn="l">
              <a:lnSpc>
                <a:spcPct val="100000"/>
              </a:lnSpc>
              <a:spcBef>
                <a:spcPts val="2300"/>
              </a:spcBef>
              <a:spcAft>
                <a:spcPts val="0"/>
              </a:spcAft>
              <a:buNone/>
            </a:pPr>
            <a:r>
              <a:t/>
            </a:r>
            <a:endParaRPr sz="1700">
              <a:solidFill>
                <a:srgbClr val="27759A"/>
              </a:solidFill>
            </a:endParaRPr>
          </a:p>
          <a:p>
            <a:pPr indent="0" lvl="0" marL="0" rtl="0" algn="l">
              <a:lnSpc>
                <a:spcPct val="100000"/>
              </a:lnSpc>
              <a:spcBef>
                <a:spcPts val="2300"/>
              </a:spcBef>
              <a:spcAft>
                <a:spcPts val="0"/>
              </a:spcAft>
              <a:buNone/>
            </a:pPr>
            <a:r>
              <a:t/>
            </a:r>
            <a:endParaRPr sz="1700">
              <a:solidFill>
                <a:srgbClr val="27759A"/>
              </a:solidFill>
            </a:endParaRPr>
          </a:p>
          <a:p>
            <a:pPr indent="0" lvl="0" marL="0" rtl="0" algn="l">
              <a:lnSpc>
                <a:spcPct val="100000"/>
              </a:lnSpc>
              <a:spcBef>
                <a:spcPts val="23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540100" y="457624"/>
            <a:ext cx="6366900" cy="4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Seldon</a:t>
            </a:r>
            <a:endParaRPr/>
          </a:p>
        </p:txBody>
      </p:sp>
      <p:pic>
        <p:nvPicPr>
          <p:cNvPr id="317" name="Google Shape;317;p37"/>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318" name="Google Shape;318;p37"/>
          <p:cNvSpPr txBox="1"/>
          <p:nvPr/>
        </p:nvSpPr>
        <p:spPr>
          <a:xfrm>
            <a:off x="318900" y="1119225"/>
            <a:ext cx="8167800" cy="37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111111"/>
                </a:solidFill>
              </a:rPr>
              <a:t>Seldon Core</a:t>
            </a:r>
            <a:endParaRPr sz="2400">
              <a:solidFill>
                <a:srgbClr val="111111"/>
              </a:solidFill>
            </a:endParaRPr>
          </a:p>
          <a:p>
            <a:pPr indent="0" lvl="0" marL="0" rtl="0" algn="l">
              <a:lnSpc>
                <a:spcPct val="100000"/>
              </a:lnSpc>
              <a:spcBef>
                <a:spcPts val="0"/>
              </a:spcBef>
              <a:spcAft>
                <a:spcPts val="0"/>
              </a:spcAft>
              <a:buNone/>
            </a:pPr>
            <a:r>
              <a:rPr b="1" lang="en" sz="1200">
                <a:solidFill>
                  <a:srgbClr val="111111"/>
                </a:solidFill>
              </a:rPr>
              <a:t>Seldon Core is an open source platform for deploying machine learning models on Kubernetes.</a:t>
            </a:r>
            <a:endParaRPr b="1" sz="1200">
              <a:solidFill>
                <a:srgbClr val="111111"/>
              </a:solidFill>
            </a:endParaRPr>
          </a:p>
          <a:p>
            <a:pPr indent="0" lvl="0" marL="0" rtl="0" algn="l">
              <a:lnSpc>
                <a:spcPct val="100000"/>
              </a:lnSpc>
              <a:spcBef>
                <a:spcPts val="0"/>
              </a:spcBef>
              <a:spcAft>
                <a:spcPts val="0"/>
              </a:spcAft>
              <a:buNone/>
            </a:pPr>
            <a:r>
              <a:rPr lang="en" sz="1800">
                <a:solidFill>
                  <a:srgbClr val="111111"/>
                </a:solidFill>
              </a:rPr>
              <a:t>Goals</a:t>
            </a:r>
            <a:endParaRPr sz="1800">
              <a:solidFill>
                <a:srgbClr val="111111"/>
              </a:solidFill>
            </a:endParaRPr>
          </a:p>
          <a:p>
            <a:pPr indent="-304800" lvl="0" marL="749300" rtl="0" algn="l">
              <a:lnSpc>
                <a:spcPct val="100000"/>
              </a:lnSpc>
              <a:spcBef>
                <a:spcPts val="0"/>
              </a:spcBef>
              <a:spcAft>
                <a:spcPts val="0"/>
              </a:spcAft>
              <a:buClr>
                <a:srgbClr val="111111"/>
              </a:buClr>
              <a:buSzPts val="1200"/>
              <a:buChar char="●"/>
            </a:pPr>
            <a:r>
              <a:rPr lang="en" sz="1200">
                <a:solidFill>
                  <a:srgbClr val="111111"/>
                </a:solidFill>
              </a:rPr>
              <a:t>Allow data scientists to create models using any machine learning toolkit or programming language.</a:t>
            </a:r>
            <a:endParaRPr sz="1200">
              <a:solidFill>
                <a:srgbClr val="111111"/>
              </a:solidFill>
            </a:endParaRPr>
          </a:p>
          <a:p>
            <a:pPr indent="-304800" lvl="0" marL="749300" rtl="0" algn="l">
              <a:lnSpc>
                <a:spcPct val="100000"/>
              </a:lnSpc>
              <a:spcBef>
                <a:spcPts val="0"/>
              </a:spcBef>
              <a:spcAft>
                <a:spcPts val="0"/>
              </a:spcAft>
              <a:buClr>
                <a:srgbClr val="111111"/>
              </a:buClr>
              <a:buSzPts val="1200"/>
              <a:buChar char="●"/>
            </a:pPr>
            <a:r>
              <a:rPr lang="en" sz="1200">
                <a:solidFill>
                  <a:srgbClr val="111111"/>
                </a:solidFill>
              </a:rPr>
              <a:t>Expose machine learning models via REST and gRPC automatically when deployed for easy integration into business apps that need predictions.</a:t>
            </a:r>
            <a:endParaRPr sz="1200">
              <a:solidFill>
                <a:srgbClr val="111111"/>
              </a:solidFill>
            </a:endParaRPr>
          </a:p>
          <a:p>
            <a:pPr indent="-304800" lvl="0" marL="749300" rtl="0" algn="l">
              <a:lnSpc>
                <a:spcPct val="100000"/>
              </a:lnSpc>
              <a:spcBef>
                <a:spcPts val="0"/>
              </a:spcBef>
              <a:spcAft>
                <a:spcPts val="0"/>
              </a:spcAft>
              <a:buClr>
                <a:srgbClr val="111111"/>
              </a:buClr>
              <a:buSzPts val="1200"/>
              <a:buChar char="●"/>
            </a:pPr>
            <a:r>
              <a:rPr lang="en" sz="1200">
                <a:solidFill>
                  <a:srgbClr val="111111"/>
                </a:solidFill>
              </a:rPr>
              <a:t>Allow complex runtime inference graphs to be deployed as microservices. These graphs can be composed of:</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Models - runtime inference executable for machine learning models</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Routers - route API requests to sub-graphs. Examples: AB Tests, Multi-Armed Bandits.</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Combiners - combine the responses from sub-graphs. Examples: ensembles of models</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Transformers - transform request or responses. Example: transform feature requests.</a:t>
            </a:r>
            <a:endParaRPr sz="1200">
              <a:solidFill>
                <a:srgbClr val="111111"/>
              </a:solidFill>
            </a:endParaRPr>
          </a:p>
          <a:p>
            <a:pPr indent="-304800" lvl="0" marL="749300" rtl="0" algn="l">
              <a:lnSpc>
                <a:spcPct val="100000"/>
              </a:lnSpc>
              <a:spcBef>
                <a:spcPts val="0"/>
              </a:spcBef>
              <a:spcAft>
                <a:spcPts val="0"/>
              </a:spcAft>
              <a:buClr>
                <a:srgbClr val="111111"/>
              </a:buClr>
              <a:buSzPts val="1200"/>
              <a:buChar char="●"/>
            </a:pPr>
            <a:r>
              <a:rPr lang="en" sz="1200">
                <a:solidFill>
                  <a:srgbClr val="111111"/>
                </a:solidFill>
              </a:rPr>
              <a:t>Handle full lifecycle management of the deployed model:</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Updating the runtime graph with no downtime</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Scaling</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Monitoring</a:t>
            </a:r>
            <a:endParaRPr sz="1200">
              <a:solidFill>
                <a:srgbClr val="111111"/>
              </a:solidFill>
            </a:endParaRPr>
          </a:p>
          <a:p>
            <a:pPr indent="-304800" lvl="1" marL="1498600" rtl="0" algn="l">
              <a:lnSpc>
                <a:spcPct val="100000"/>
              </a:lnSpc>
              <a:spcBef>
                <a:spcPts val="0"/>
              </a:spcBef>
              <a:spcAft>
                <a:spcPts val="0"/>
              </a:spcAft>
              <a:buClr>
                <a:srgbClr val="111111"/>
              </a:buClr>
              <a:buSzPts val="1200"/>
              <a:buChar char="○"/>
            </a:pPr>
            <a:r>
              <a:rPr lang="en" sz="1200">
                <a:solidFill>
                  <a:srgbClr val="111111"/>
                </a:solidFill>
              </a:rPr>
              <a:t>Security</a:t>
            </a:r>
            <a:endParaRPr sz="1200">
              <a:solidFill>
                <a:srgbClr val="111111"/>
              </a:solidFill>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38"/>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324" name="Google Shape;324;p38"/>
          <p:cNvSpPr txBox="1"/>
          <p:nvPr/>
        </p:nvSpPr>
        <p:spPr>
          <a:xfrm>
            <a:off x="1527075" y="1838800"/>
            <a:ext cx="5067000" cy="9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4A86E8"/>
                </a:solidFill>
                <a:latin typeface="Times New Roman"/>
                <a:ea typeface="Times New Roman"/>
                <a:cs typeface="Times New Roman"/>
                <a:sym typeface="Times New Roman"/>
              </a:rPr>
              <a:t>Thank you</a:t>
            </a:r>
            <a:endParaRPr b="1" sz="4800">
              <a:solidFill>
                <a:srgbClr val="4A86E8"/>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15"/>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143" name="Google Shape;143;p15"/>
          <p:cNvSpPr txBox="1"/>
          <p:nvPr/>
        </p:nvSpPr>
        <p:spPr>
          <a:xfrm>
            <a:off x="205750" y="1366250"/>
            <a:ext cx="7447800" cy="333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highlight>
                  <a:schemeClr val="dk1"/>
                </a:highlight>
                <a:latin typeface="Calibri"/>
                <a:ea typeface="Calibri"/>
                <a:cs typeface="Calibri"/>
                <a:sym typeface="Calibri"/>
              </a:rPr>
              <a:t>Kubernetes is quickly becoming the new standard for deploying and managing software in the cloud. </a:t>
            </a:r>
            <a:r>
              <a:rPr lang="en" sz="1800">
                <a:latin typeface="Calibri"/>
                <a:ea typeface="Calibri"/>
                <a:cs typeface="Calibri"/>
                <a:sym typeface="Calibri"/>
              </a:rPr>
              <a:t>Kubernetes is an open-source container management (orchestration) tool. It’s container management responsibilities include container deployment, scaling &amp; descaling of containers &amp; container load balancing.</a:t>
            </a:r>
            <a:endParaRPr sz="1800">
              <a:latin typeface="Calibri"/>
              <a:ea typeface="Calibri"/>
              <a:cs typeface="Calibri"/>
              <a:sym typeface="Calibri"/>
            </a:endParaRPr>
          </a:p>
          <a:p>
            <a:pPr indent="0" lvl="0" marL="0" rtl="0" algn="just">
              <a:lnSpc>
                <a:spcPct val="115000"/>
              </a:lnSpc>
              <a:spcBef>
                <a:spcPts val="1600"/>
              </a:spcBef>
              <a:spcAft>
                <a:spcPts val="0"/>
              </a:spcAft>
              <a:buNone/>
            </a:pPr>
            <a:r>
              <a:rPr b="1" i="1" lang="en" sz="1800">
                <a:latin typeface="Calibri"/>
                <a:ea typeface="Calibri"/>
                <a:cs typeface="Calibri"/>
                <a:sym typeface="Calibri"/>
              </a:rPr>
              <a:t>Note</a:t>
            </a:r>
            <a:r>
              <a:rPr i="1" lang="en" sz="1800">
                <a:latin typeface="Calibri"/>
                <a:ea typeface="Calibri"/>
                <a:cs typeface="Calibri"/>
                <a:sym typeface="Calibri"/>
              </a:rPr>
              <a:t>: Kubernetes is not a containerization platform. It is a multi-container management solution. For containerization we can use Docker, Linux etc.</a:t>
            </a:r>
            <a:endParaRPr sz="1800">
              <a:latin typeface="Calibri"/>
              <a:ea typeface="Calibri"/>
              <a:cs typeface="Calibri"/>
              <a:sym typeface="Calibri"/>
            </a:endParaRPr>
          </a:p>
        </p:txBody>
      </p:sp>
      <p:sp>
        <p:nvSpPr>
          <p:cNvPr id="144" name="Google Shape;144;p15"/>
          <p:cNvSpPr txBox="1"/>
          <p:nvPr>
            <p:ph type="title"/>
          </p:nvPr>
        </p:nvSpPr>
        <p:spPr>
          <a:xfrm>
            <a:off x="205750" y="358000"/>
            <a:ext cx="7555200" cy="100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216025" y="244300"/>
            <a:ext cx="7585800" cy="11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do we need Kubernetes?</a:t>
            </a:r>
            <a:endParaRPr/>
          </a:p>
          <a:p>
            <a:pPr indent="0" lvl="0" marL="0" rtl="0" algn="ctr">
              <a:spcBef>
                <a:spcPts val="0"/>
              </a:spcBef>
              <a:spcAft>
                <a:spcPts val="0"/>
              </a:spcAft>
              <a:buNone/>
            </a:pPr>
            <a:r>
              <a:t/>
            </a:r>
            <a:endParaRPr/>
          </a:p>
        </p:txBody>
      </p:sp>
      <p:pic>
        <p:nvPicPr>
          <p:cNvPr id="150" name="Google Shape;150;p16"/>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151" name="Google Shape;151;p16"/>
          <p:cNvSpPr txBox="1"/>
          <p:nvPr/>
        </p:nvSpPr>
        <p:spPr>
          <a:xfrm>
            <a:off x="174875" y="1376500"/>
            <a:ext cx="8038800" cy="287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Calibri"/>
                <a:ea typeface="Calibri"/>
                <a:cs typeface="Calibri"/>
                <a:sym typeface="Calibri"/>
              </a:rPr>
              <a:t>The areas of concern that lead to Kubernetes being needed are-</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Containers could not communicate with each other.</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Containers had to be deployed appropriately.</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Containers had to be managed carefully.</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Autoscaling was not possible</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Distributing traffic was still challenging</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226325" y="244300"/>
            <a:ext cx="75345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a:t>
            </a:r>
            <a:endParaRPr/>
          </a:p>
        </p:txBody>
      </p:sp>
      <p:pic>
        <p:nvPicPr>
          <p:cNvPr id="157" name="Google Shape;157;p17"/>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158" name="Google Shape;158;p17"/>
          <p:cNvSpPr txBox="1"/>
          <p:nvPr/>
        </p:nvSpPr>
        <p:spPr>
          <a:xfrm>
            <a:off x="226325" y="1011850"/>
            <a:ext cx="7478400" cy="34197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1500"/>
              </a:spcBef>
              <a:spcAft>
                <a:spcPts val="0"/>
              </a:spcAft>
              <a:buSzPts val="1400"/>
              <a:buAutoNum type="arabicPeriod"/>
            </a:pPr>
            <a:r>
              <a:rPr b="1" lang="en" sz="1200">
                <a:solidFill>
                  <a:srgbClr val="222222"/>
                </a:solidFill>
                <a:latin typeface="Verdana"/>
                <a:ea typeface="Verdana"/>
                <a:cs typeface="Verdana"/>
                <a:sym typeface="Verdana"/>
              </a:rPr>
              <a:t>Automatic Binpacking</a:t>
            </a:r>
            <a:endParaRPr b="1" sz="1200">
              <a:solidFill>
                <a:srgbClr val="222222"/>
              </a:solidFill>
              <a:latin typeface="Verdana"/>
              <a:ea typeface="Verdana"/>
              <a:cs typeface="Verdana"/>
              <a:sym typeface="Verdana"/>
            </a:endParaRPr>
          </a:p>
          <a:p>
            <a:pPr indent="0" lvl="0" marL="457200" rtl="0" algn="l">
              <a:lnSpc>
                <a:spcPct val="110000"/>
              </a:lnSpc>
              <a:spcBef>
                <a:spcPts val="1500"/>
              </a:spcBef>
              <a:spcAft>
                <a:spcPts val="0"/>
              </a:spcAft>
              <a:buNone/>
            </a:pPr>
            <a:r>
              <a:t/>
            </a:r>
            <a:endParaRPr b="1" sz="1200">
              <a:solidFill>
                <a:srgbClr val="222222"/>
              </a:solidFill>
              <a:latin typeface="Verdana"/>
              <a:ea typeface="Verdana"/>
              <a:cs typeface="Verdana"/>
              <a:sym typeface="Verdana"/>
            </a:endParaRPr>
          </a:p>
          <a:p>
            <a:pPr indent="-317500" lvl="0" marL="457200" rtl="0" algn="just">
              <a:lnSpc>
                <a:spcPct val="110000"/>
              </a:lnSpc>
              <a:spcBef>
                <a:spcPts val="1500"/>
              </a:spcBef>
              <a:spcAft>
                <a:spcPts val="0"/>
              </a:spcAft>
              <a:buSzPts val="1400"/>
              <a:buAutoNum type="arabicPeriod"/>
            </a:pPr>
            <a:r>
              <a:rPr b="1" lang="en" sz="1200">
                <a:solidFill>
                  <a:srgbClr val="222222"/>
                </a:solidFill>
                <a:latin typeface="Verdana"/>
                <a:ea typeface="Verdana"/>
                <a:cs typeface="Verdana"/>
                <a:sym typeface="Verdana"/>
              </a:rPr>
              <a:t>Service Discovery &amp; Load balancing           </a:t>
            </a:r>
            <a:endParaRPr b="1" sz="1200">
              <a:solidFill>
                <a:srgbClr val="222222"/>
              </a:solidFill>
              <a:latin typeface="Verdana"/>
              <a:ea typeface="Verdana"/>
              <a:cs typeface="Verdana"/>
              <a:sym typeface="Verdana"/>
            </a:endParaRPr>
          </a:p>
          <a:p>
            <a:pPr indent="0" lvl="0" marL="0" rtl="0" algn="l">
              <a:lnSpc>
                <a:spcPct val="110000"/>
              </a:lnSpc>
              <a:spcBef>
                <a:spcPts val="1500"/>
              </a:spcBef>
              <a:spcAft>
                <a:spcPts val="0"/>
              </a:spcAft>
              <a:buNone/>
            </a:pPr>
            <a:r>
              <a:t/>
            </a:r>
            <a:endParaRPr b="1" sz="1200">
              <a:solidFill>
                <a:srgbClr val="222222"/>
              </a:solidFill>
              <a:latin typeface="Verdana"/>
              <a:ea typeface="Verdana"/>
              <a:cs typeface="Verdana"/>
              <a:sym typeface="Verdana"/>
            </a:endParaRPr>
          </a:p>
          <a:p>
            <a:pPr indent="-317500" lvl="0" marL="457200" rtl="0" algn="l">
              <a:lnSpc>
                <a:spcPct val="110000"/>
              </a:lnSpc>
              <a:spcBef>
                <a:spcPts val="1500"/>
              </a:spcBef>
              <a:spcAft>
                <a:spcPts val="0"/>
              </a:spcAft>
              <a:buSzPts val="1400"/>
              <a:buAutoNum type="arabicPeriod"/>
            </a:pPr>
            <a:r>
              <a:rPr b="1" lang="en" sz="1200">
                <a:solidFill>
                  <a:srgbClr val="222222"/>
                </a:solidFill>
                <a:latin typeface="Verdana"/>
                <a:ea typeface="Verdana"/>
                <a:cs typeface="Verdana"/>
                <a:sym typeface="Verdana"/>
              </a:rPr>
              <a:t>Storage Orchestration</a:t>
            </a:r>
            <a:endParaRPr b="1" sz="1200">
              <a:solidFill>
                <a:srgbClr val="222222"/>
              </a:solidFill>
              <a:latin typeface="Verdana"/>
              <a:ea typeface="Verdana"/>
              <a:cs typeface="Verdana"/>
              <a:sym typeface="Verdana"/>
            </a:endParaRPr>
          </a:p>
          <a:p>
            <a:pPr indent="0" lvl="0" marL="0" rtl="0" algn="l">
              <a:lnSpc>
                <a:spcPct val="110000"/>
              </a:lnSpc>
              <a:spcBef>
                <a:spcPts val="1500"/>
              </a:spcBef>
              <a:spcAft>
                <a:spcPts val="0"/>
              </a:spcAft>
              <a:buNone/>
            </a:pPr>
            <a:r>
              <a:t/>
            </a:r>
            <a:endParaRPr b="1" sz="1200">
              <a:solidFill>
                <a:srgbClr val="222222"/>
              </a:solidFill>
              <a:latin typeface="Verdana"/>
              <a:ea typeface="Verdana"/>
              <a:cs typeface="Verdana"/>
              <a:sym typeface="Verdana"/>
            </a:endParaRPr>
          </a:p>
          <a:p>
            <a:pPr indent="-317500" lvl="0" marL="457200" rtl="0" algn="just">
              <a:lnSpc>
                <a:spcPct val="110000"/>
              </a:lnSpc>
              <a:spcBef>
                <a:spcPts val="1500"/>
              </a:spcBef>
              <a:spcAft>
                <a:spcPts val="0"/>
              </a:spcAft>
              <a:buSzPts val="1400"/>
              <a:buAutoNum type="arabicPeriod"/>
            </a:pPr>
            <a:r>
              <a:rPr b="1" lang="en" sz="1200">
                <a:solidFill>
                  <a:srgbClr val="222222"/>
                </a:solidFill>
                <a:latin typeface="Verdana"/>
                <a:ea typeface="Verdana"/>
                <a:cs typeface="Verdana"/>
                <a:sym typeface="Verdana"/>
              </a:rPr>
              <a:t>Self-Healing                             </a:t>
            </a:r>
            <a:endParaRPr/>
          </a:p>
        </p:txBody>
      </p:sp>
      <p:pic>
        <p:nvPicPr>
          <p:cNvPr id="159" name="Google Shape;159;p17"/>
          <p:cNvPicPr preferRelativeResize="0"/>
          <p:nvPr/>
        </p:nvPicPr>
        <p:blipFill>
          <a:blip r:embed="rId4">
            <a:alphaModFix/>
          </a:blip>
          <a:stretch>
            <a:fillRect/>
          </a:stretch>
        </p:blipFill>
        <p:spPr>
          <a:xfrm>
            <a:off x="6539100" y="3981075"/>
            <a:ext cx="1803650" cy="847725"/>
          </a:xfrm>
          <a:prstGeom prst="rect">
            <a:avLst/>
          </a:prstGeom>
          <a:noFill/>
          <a:ln>
            <a:noFill/>
          </a:ln>
        </p:spPr>
      </p:pic>
      <p:pic>
        <p:nvPicPr>
          <p:cNvPr id="160" name="Google Shape;160;p17"/>
          <p:cNvPicPr preferRelativeResize="0"/>
          <p:nvPr/>
        </p:nvPicPr>
        <p:blipFill>
          <a:blip r:embed="rId5">
            <a:alphaModFix/>
          </a:blip>
          <a:stretch>
            <a:fillRect/>
          </a:stretch>
        </p:blipFill>
        <p:spPr>
          <a:xfrm>
            <a:off x="5731900" y="1011848"/>
            <a:ext cx="687175" cy="687175"/>
          </a:xfrm>
          <a:prstGeom prst="rect">
            <a:avLst/>
          </a:prstGeom>
          <a:noFill/>
          <a:ln>
            <a:noFill/>
          </a:ln>
        </p:spPr>
      </p:pic>
      <p:pic>
        <p:nvPicPr>
          <p:cNvPr id="161" name="Google Shape;161;p17"/>
          <p:cNvPicPr preferRelativeResize="0"/>
          <p:nvPr/>
        </p:nvPicPr>
        <p:blipFill>
          <a:blip r:embed="rId6">
            <a:alphaModFix/>
          </a:blip>
          <a:stretch>
            <a:fillRect/>
          </a:stretch>
        </p:blipFill>
        <p:spPr>
          <a:xfrm>
            <a:off x="7346613" y="1996161"/>
            <a:ext cx="1073275" cy="801375"/>
          </a:xfrm>
          <a:prstGeom prst="rect">
            <a:avLst/>
          </a:prstGeom>
          <a:noFill/>
          <a:ln>
            <a:noFill/>
          </a:ln>
        </p:spPr>
      </p:pic>
      <p:pic>
        <p:nvPicPr>
          <p:cNvPr id="162" name="Google Shape;162;p17"/>
          <p:cNvPicPr preferRelativeResize="0"/>
          <p:nvPr/>
        </p:nvPicPr>
        <p:blipFill>
          <a:blip r:embed="rId7">
            <a:alphaModFix/>
          </a:blip>
          <a:stretch>
            <a:fillRect/>
          </a:stretch>
        </p:blipFill>
        <p:spPr>
          <a:xfrm>
            <a:off x="5618825" y="3073725"/>
            <a:ext cx="800248" cy="9073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18"/>
          <p:cNvPicPr preferRelativeResize="0"/>
          <p:nvPr/>
        </p:nvPicPr>
        <p:blipFill>
          <a:blip r:embed="rId3">
            <a:alphaModFix/>
          </a:blip>
          <a:stretch>
            <a:fillRect/>
          </a:stretch>
        </p:blipFill>
        <p:spPr>
          <a:xfrm>
            <a:off x="7653525" y="244300"/>
            <a:ext cx="1276350" cy="1244275"/>
          </a:xfrm>
          <a:prstGeom prst="rect">
            <a:avLst/>
          </a:prstGeom>
          <a:noFill/>
          <a:ln>
            <a:noFill/>
          </a:ln>
        </p:spPr>
      </p:pic>
      <p:sp>
        <p:nvSpPr>
          <p:cNvPr id="168" name="Google Shape;168;p18"/>
          <p:cNvSpPr txBox="1"/>
          <p:nvPr/>
        </p:nvSpPr>
        <p:spPr>
          <a:xfrm>
            <a:off x="133725" y="923775"/>
            <a:ext cx="7519800" cy="3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5. </a:t>
            </a:r>
            <a:r>
              <a:rPr b="1" lang="en" sz="1200">
                <a:solidFill>
                  <a:srgbClr val="222222"/>
                </a:solidFill>
                <a:latin typeface="Verdana"/>
                <a:ea typeface="Verdana"/>
                <a:cs typeface="Verdana"/>
                <a:sym typeface="Verdana"/>
              </a:rPr>
              <a:t>Batch Execution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a:p>
          <a:p>
            <a:pPr indent="0" lvl="0" marL="0" rtl="0" algn="l">
              <a:spcBef>
                <a:spcPts val="0"/>
              </a:spcBef>
              <a:spcAft>
                <a:spcPts val="0"/>
              </a:spcAft>
              <a:buNone/>
            </a:pPr>
            <a:r>
              <a:rPr lang="en"/>
              <a:t>6. </a:t>
            </a:r>
            <a:r>
              <a:rPr b="1" lang="en" sz="1200">
                <a:solidFill>
                  <a:srgbClr val="222222"/>
                </a:solidFill>
                <a:latin typeface="Verdana"/>
                <a:ea typeface="Verdana"/>
                <a:cs typeface="Verdana"/>
                <a:sym typeface="Verdana"/>
              </a:rPr>
              <a:t>Horizontal Scaling</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rPr lang="en"/>
              <a:t>7. </a:t>
            </a:r>
            <a:r>
              <a:rPr b="1" lang="en" sz="1200">
                <a:solidFill>
                  <a:srgbClr val="222222"/>
                </a:solidFill>
                <a:latin typeface="Verdana"/>
                <a:ea typeface="Verdana"/>
                <a:cs typeface="Verdana"/>
                <a:sym typeface="Verdana"/>
              </a:rPr>
              <a:t> Automatic Rollbacks &amp; Rollouts</a:t>
            </a:r>
            <a:endParaRPr b="1" sz="1200">
              <a:solidFill>
                <a:srgbClr val="222222"/>
              </a:solidFill>
              <a:latin typeface="Verdana"/>
              <a:ea typeface="Verdana"/>
              <a:cs typeface="Verdana"/>
              <a:sym typeface="Verdana"/>
            </a:endParaRPr>
          </a:p>
          <a:p>
            <a:pPr indent="0" lvl="0" marL="0" rtl="0" algn="l">
              <a:spcBef>
                <a:spcPts val="0"/>
              </a:spcBef>
              <a:spcAft>
                <a:spcPts val="0"/>
              </a:spcAft>
              <a:buNone/>
            </a:pPr>
            <a:r>
              <a:t/>
            </a:r>
            <a:endParaRPr/>
          </a:p>
        </p:txBody>
      </p:sp>
      <p:pic>
        <p:nvPicPr>
          <p:cNvPr id="169" name="Google Shape;169;p18"/>
          <p:cNvPicPr preferRelativeResize="0"/>
          <p:nvPr/>
        </p:nvPicPr>
        <p:blipFill>
          <a:blip r:embed="rId4">
            <a:alphaModFix/>
          </a:blip>
          <a:stretch>
            <a:fillRect/>
          </a:stretch>
        </p:blipFill>
        <p:spPr>
          <a:xfrm>
            <a:off x="4389042" y="1211775"/>
            <a:ext cx="704008" cy="771525"/>
          </a:xfrm>
          <a:prstGeom prst="rect">
            <a:avLst/>
          </a:prstGeom>
          <a:noFill/>
          <a:ln>
            <a:noFill/>
          </a:ln>
        </p:spPr>
      </p:pic>
      <p:pic>
        <p:nvPicPr>
          <p:cNvPr id="170" name="Google Shape;170;p18"/>
          <p:cNvPicPr preferRelativeResize="0"/>
          <p:nvPr/>
        </p:nvPicPr>
        <p:blipFill>
          <a:blip r:embed="rId5">
            <a:alphaModFix/>
          </a:blip>
          <a:stretch>
            <a:fillRect/>
          </a:stretch>
        </p:blipFill>
        <p:spPr>
          <a:xfrm>
            <a:off x="6000225" y="1983300"/>
            <a:ext cx="771525" cy="771525"/>
          </a:xfrm>
          <a:prstGeom prst="rect">
            <a:avLst/>
          </a:prstGeom>
          <a:noFill/>
          <a:ln>
            <a:noFill/>
          </a:ln>
        </p:spPr>
      </p:pic>
      <p:pic>
        <p:nvPicPr>
          <p:cNvPr id="171" name="Google Shape;171;p18"/>
          <p:cNvPicPr preferRelativeResize="0"/>
          <p:nvPr/>
        </p:nvPicPr>
        <p:blipFill>
          <a:blip r:embed="rId6">
            <a:alphaModFix/>
          </a:blip>
          <a:stretch>
            <a:fillRect/>
          </a:stretch>
        </p:blipFill>
        <p:spPr>
          <a:xfrm>
            <a:off x="4389050" y="3389750"/>
            <a:ext cx="849950" cy="849950"/>
          </a:xfrm>
          <a:prstGeom prst="rect">
            <a:avLst/>
          </a:prstGeom>
          <a:noFill/>
          <a:ln>
            <a:noFill/>
          </a:ln>
        </p:spPr>
      </p:pic>
      <p:sp>
        <p:nvSpPr>
          <p:cNvPr id="172" name="Google Shape;172;p18"/>
          <p:cNvSpPr txBox="1"/>
          <p:nvPr>
            <p:ph type="title"/>
          </p:nvPr>
        </p:nvSpPr>
        <p:spPr>
          <a:xfrm>
            <a:off x="174875" y="244300"/>
            <a:ext cx="7585800" cy="67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946400" y="355088"/>
            <a:ext cx="5318400" cy="10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Kubernetes Architecture-</a:t>
            </a:r>
            <a:endParaRPr/>
          </a:p>
          <a:p>
            <a:pPr indent="0" lvl="0" marL="0" rtl="0" algn="l">
              <a:spcBef>
                <a:spcPts val="0"/>
              </a:spcBef>
              <a:spcAft>
                <a:spcPts val="0"/>
              </a:spcAft>
              <a:buNone/>
            </a:pPr>
            <a:r>
              <a:rPr lang="en"/>
              <a:t>Hardware</a:t>
            </a:r>
            <a:endParaRPr/>
          </a:p>
        </p:txBody>
      </p:sp>
      <p:sp>
        <p:nvSpPr>
          <p:cNvPr id="178" name="Google Shape;178;p19"/>
          <p:cNvSpPr txBox="1"/>
          <p:nvPr>
            <p:ph idx="4294967295" type="subTitle"/>
          </p:nvPr>
        </p:nvSpPr>
        <p:spPr>
          <a:xfrm>
            <a:off x="727125" y="1627000"/>
            <a:ext cx="3336300" cy="293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t>Nodes</a:t>
            </a:r>
            <a:r>
              <a:rPr lang="en" sz="1800"/>
              <a:t>: </a:t>
            </a:r>
            <a:endParaRPr sz="1800">
              <a:solidFill>
                <a:srgbClr val="000000"/>
              </a:solidFill>
              <a:highlight>
                <a:srgbClr val="FFFFFF"/>
              </a:highlight>
            </a:endParaRPr>
          </a:p>
          <a:p>
            <a:pPr indent="0" lvl="0" marL="0" rtl="0" algn="just">
              <a:spcBef>
                <a:spcPts val="1600"/>
              </a:spcBef>
              <a:spcAft>
                <a:spcPts val="0"/>
              </a:spcAft>
              <a:buNone/>
            </a:pPr>
            <a:r>
              <a:rPr lang="en" sz="1600">
                <a:solidFill>
                  <a:srgbClr val="000000"/>
                </a:solidFill>
                <a:highlight>
                  <a:srgbClr val="FFFFFF"/>
                </a:highlight>
              </a:rPr>
              <a:t>Smallest unit of computing Hardware</a:t>
            </a:r>
            <a:endParaRPr sz="1600">
              <a:solidFill>
                <a:srgbClr val="000000"/>
              </a:solidFill>
              <a:highlight>
                <a:srgbClr val="FFFFFF"/>
              </a:highlight>
            </a:endParaRPr>
          </a:p>
          <a:p>
            <a:pPr indent="0" lvl="0" marL="0" rtl="0" algn="just">
              <a:spcBef>
                <a:spcPts val="1600"/>
              </a:spcBef>
              <a:spcAft>
                <a:spcPts val="0"/>
              </a:spcAft>
              <a:buNone/>
            </a:pPr>
            <a:r>
              <a:rPr lang="en" sz="1600">
                <a:solidFill>
                  <a:srgbClr val="000000"/>
                </a:solidFill>
                <a:highlight>
                  <a:srgbClr val="FFFFFF"/>
                </a:highlight>
              </a:rPr>
              <a:t>Single machine in cluster</a:t>
            </a:r>
            <a:endParaRPr sz="1600">
              <a:solidFill>
                <a:srgbClr val="000000"/>
              </a:solidFill>
              <a:highlight>
                <a:srgbClr val="FFFFFF"/>
              </a:highlight>
            </a:endParaRPr>
          </a:p>
          <a:p>
            <a:pPr indent="0" lvl="0" marL="0" rtl="0" algn="just">
              <a:spcBef>
                <a:spcPts val="1600"/>
              </a:spcBef>
              <a:spcAft>
                <a:spcPts val="0"/>
              </a:spcAft>
              <a:buNone/>
            </a:pPr>
            <a:r>
              <a:rPr lang="en" sz="1600">
                <a:solidFill>
                  <a:srgbClr val="000000"/>
                </a:solidFill>
                <a:highlight>
                  <a:srgbClr val="FFFFFF"/>
                </a:highlight>
              </a:rPr>
              <a:t>Physical or virtual one on cloud</a:t>
            </a:r>
            <a:endParaRPr sz="1600">
              <a:solidFill>
                <a:srgbClr val="000000"/>
              </a:solidFill>
              <a:highlight>
                <a:srgbClr val="FFFFFF"/>
              </a:highlight>
            </a:endParaRPr>
          </a:p>
          <a:p>
            <a:pPr indent="0" lvl="0" marL="0" rtl="0" algn="just">
              <a:spcBef>
                <a:spcPts val="1600"/>
              </a:spcBef>
              <a:spcAft>
                <a:spcPts val="0"/>
              </a:spcAft>
              <a:buNone/>
            </a:pPr>
            <a:r>
              <a:t/>
            </a:r>
            <a:endParaRPr sz="1600">
              <a:solidFill>
                <a:srgbClr val="000000"/>
              </a:solidFill>
              <a:highlight>
                <a:srgbClr val="FFFFFF"/>
              </a:highlight>
              <a:latin typeface="Georgia"/>
              <a:ea typeface="Georgia"/>
              <a:cs typeface="Georgia"/>
              <a:sym typeface="Georgia"/>
            </a:endParaRPr>
          </a:p>
          <a:p>
            <a:pPr indent="0" lvl="0" marL="0" rtl="0" algn="just">
              <a:spcBef>
                <a:spcPts val="1600"/>
              </a:spcBef>
              <a:spcAft>
                <a:spcPts val="0"/>
              </a:spcAft>
              <a:buNone/>
            </a:pPr>
            <a:r>
              <a:t/>
            </a:r>
            <a:endParaRPr sz="1600">
              <a:solidFill>
                <a:srgbClr val="000000"/>
              </a:solidFill>
              <a:highlight>
                <a:srgbClr val="FFFFFF"/>
              </a:highlight>
              <a:latin typeface="Georgia"/>
              <a:ea typeface="Georgia"/>
              <a:cs typeface="Georgia"/>
              <a:sym typeface="Georgia"/>
            </a:endParaRPr>
          </a:p>
          <a:p>
            <a:pPr indent="0" lvl="0" marL="0" rtl="0" algn="just">
              <a:spcBef>
                <a:spcPts val="1600"/>
              </a:spcBef>
              <a:spcAft>
                <a:spcPts val="1600"/>
              </a:spcAft>
              <a:buNone/>
            </a:pPr>
            <a:r>
              <a:t/>
            </a:r>
            <a:endParaRPr sz="1600">
              <a:solidFill>
                <a:srgbClr val="000000"/>
              </a:solidFill>
              <a:highlight>
                <a:srgbClr val="FFFFFF"/>
              </a:highlight>
              <a:latin typeface="Georgia"/>
              <a:ea typeface="Georgia"/>
              <a:cs typeface="Georgia"/>
              <a:sym typeface="Georgia"/>
            </a:endParaRPr>
          </a:p>
        </p:txBody>
      </p:sp>
      <p:pic>
        <p:nvPicPr>
          <p:cNvPr id="179" name="Google Shape;179;p19"/>
          <p:cNvPicPr preferRelativeResize="0"/>
          <p:nvPr/>
        </p:nvPicPr>
        <p:blipFill>
          <a:blip r:embed="rId3">
            <a:alphaModFix/>
          </a:blip>
          <a:stretch>
            <a:fillRect/>
          </a:stretch>
        </p:blipFill>
        <p:spPr>
          <a:xfrm>
            <a:off x="4711350" y="1488576"/>
            <a:ext cx="4127850" cy="2829201"/>
          </a:xfrm>
          <a:prstGeom prst="rect">
            <a:avLst/>
          </a:prstGeom>
          <a:noFill/>
          <a:ln>
            <a:noFill/>
          </a:ln>
        </p:spPr>
      </p:pic>
      <p:pic>
        <p:nvPicPr>
          <p:cNvPr id="180" name="Google Shape;180;p19"/>
          <p:cNvPicPr preferRelativeResize="0"/>
          <p:nvPr/>
        </p:nvPicPr>
        <p:blipFill>
          <a:blip r:embed="rId4">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95450" y="213975"/>
            <a:ext cx="4587900" cy="9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
        <p:nvSpPr>
          <p:cNvPr id="186" name="Google Shape;186;p20"/>
          <p:cNvSpPr txBox="1"/>
          <p:nvPr>
            <p:ph idx="4294967295" type="subTitle"/>
          </p:nvPr>
        </p:nvSpPr>
        <p:spPr>
          <a:xfrm>
            <a:off x="195450" y="934000"/>
            <a:ext cx="4587900" cy="4053300"/>
          </a:xfrm>
          <a:prstGeom prst="rect">
            <a:avLst/>
          </a:prstGeom>
        </p:spPr>
        <p:txBody>
          <a:bodyPr anchorCtr="0" anchor="t" bIns="91425" lIns="91425" spcFirstLastPara="1" rIns="91425" wrap="square" tIns="91425">
            <a:noAutofit/>
          </a:bodyPr>
          <a:lstStyle/>
          <a:p>
            <a:pPr indent="0" lvl="0" marL="0" rtl="0" algn="just">
              <a:lnSpc>
                <a:spcPct val="122000"/>
              </a:lnSpc>
              <a:spcBef>
                <a:spcPts val="2300"/>
              </a:spcBef>
              <a:spcAft>
                <a:spcPts val="0"/>
              </a:spcAft>
              <a:buNone/>
            </a:pPr>
            <a:r>
              <a:rPr b="1" lang="en" sz="1800">
                <a:solidFill>
                  <a:srgbClr val="000000"/>
                </a:solidFill>
              </a:rPr>
              <a:t>The Cluster: </a:t>
            </a:r>
            <a:endParaRPr sz="1800">
              <a:solidFill>
                <a:srgbClr val="000000"/>
              </a:solidFill>
              <a:highlight>
                <a:srgbClr val="FFFFFF"/>
              </a:highlight>
            </a:endParaRPr>
          </a:p>
          <a:p>
            <a:pPr indent="0" lvl="0" marL="0" rtl="0" algn="just">
              <a:lnSpc>
                <a:spcPct val="122000"/>
              </a:lnSpc>
              <a:spcBef>
                <a:spcPts val="2300"/>
              </a:spcBef>
              <a:spcAft>
                <a:spcPts val="0"/>
              </a:spcAft>
              <a:buNone/>
            </a:pPr>
            <a:r>
              <a:rPr lang="en" sz="1600">
                <a:solidFill>
                  <a:srgbClr val="000000"/>
                </a:solidFill>
                <a:highlight>
                  <a:srgbClr val="FFFFFF"/>
                </a:highlight>
              </a:rPr>
              <a:t>Nodes pool together</a:t>
            </a:r>
            <a:endParaRPr sz="1600">
              <a:solidFill>
                <a:srgbClr val="000000"/>
              </a:solidFill>
              <a:highlight>
                <a:srgbClr val="FFFFFF"/>
              </a:highlight>
            </a:endParaRPr>
          </a:p>
          <a:p>
            <a:pPr indent="0" lvl="0" marL="0" rtl="0" algn="just">
              <a:lnSpc>
                <a:spcPct val="122000"/>
              </a:lnSpc>
              <a:spcBef>
                <a:spcPts val="2300"/>
              </a:spcBef>
              <a:spcAft>
                <a:spcPts val="0"/>
              </a:spcAft>
              <a:buNone/>
            </a:pPr>
            <a:r>
              <a:rPr lang="en" sz="1600">
                <a:solidFill>
                  <a:srgbClr val="000000"/>
                </a:solidFill>
                <a:highlight>
                  <a:srgbClr val="FFFFFF"/>
                </a:highlight>
              </a:rPr>
              <a:t>Kubernetes handles distribution of work to node</a:t>
            </a:r>
            <a:endParaRPr sz="1600">
              <a:solidFill>
                <a:srgbClr val="000000"/>
              </a:solidFill>
              <a:highlight>
                <a:srgbClr val="FFFFFF"/>
              </a:highlight>
            </a:endParaRPr>
          </a:p>
          <a:p>
            <a:pPr indent="0" lvl="0" marL="0" rtl="0" algn="just">
              <a:lnSpc>
                <a:spcPct val="122000"/>
              </a:lnSpc>
              <a:spcBef>
                <a:spcPts val="2300"/>
              </a:spcBef>
              <a:spcAft>
                <a:spcPts val="0"/>
              </a:spcAft>
              <a:buNone/>
            </a:pPr>
            <a:r>
              <a:rPr lang="en" sz="1600">
                <a:solidFill>
                  <a:srgbClr val="000000"/>
                </a:solidFill>
                <a:highlight>
                  <a:srgbClr val="FFFFFF"/>
                </a:highlight>
              </a:rPr>
              <a:t>Hivemind-like system-Like </a:t>
            </a:r>
            <a:r>
              <a:rPr b="1" lang="en" sz="1600">
                <a:solidFill>
                  <a:srgbClr val="000000"/>
                </a:solidFill>
                <a:highlight>
                  <a:schemeClr val="dk1"/>
                </a:highlight>
                <a:uFill>
                  <a:noFill/>
                </a:uFill>
                <a:hlinkClick r:id="rId3"/>
              </a:rPr>
              <a:t>Borg from Star Trek</a:t>
            </a:r>
            <a:r>
              <a:rPr b="1" lang="en" sz="1600">
                <a:solidFill>
                  <a:srgbClr val="000000"/>
                </a:solidFill>
                <a:highlight>
                  <a:schemeClr val="dk1"/>
                </a:highlight>
              </a:rPr>
              <a:t>, </a:t>
            </a:r>
            <a:endParaRPr b="1" sz="1600">
              <a:solidFill>
                <a:srgbClr val="000000"/>
              </a:solidFill>
              <a:highlight>
                <a:schemeClr val="dk1"/>
              </a:highlight>
            </a:endParaRPr>
          </a:p>
          <a:p>
            <a:pPr indent="0" lvl="0" marL="0" rtl="0" algn="just">
              <a:lnSpc>
                <a:spcPct val="122000"/>
              </a:lnSpc>
              <a:spcBef>
                <a:spcPts val="2300"/>
              </a:spcBef>
              <a:spcAft>
                <a:spcPts val="0"/>
              </a:spcAft>
              <a:buNone/>
            </a:pPr>
            <a:r>
              <a:rPr b="1" lang="en" sz="1600">
                <a:solidFill>
                  <a:srgbClr val="000000"/>
                </a:solidFill>
                <a:highlight>
                  <a:schemeClr val="dk1"/>
                </a:highlight>
              </a:rPr>
              <a:t>“Borg”</a:t>
            </a:r>
            <a:r>
              <a:rPr lang="en" sz="1600">
                <a:solidFill>
                  <a:srgbClr val="000000"/>
                </a:solidFill>
                <a:highlight>
                  <a:schemeClr val="dk1"/>
                </a:highlight>
              </a:rPr>
              <a:t> is the name for the </a:t>
            </a:r>
            <a:r>
              <a:rPr lang="en" sz="1600">
                <a:solidFill>
                  <a:srgbClr val="000000"/>
                </a:solidFill>
                <a:highlight>
                  <a:schemeClr val="dk1"/>
                </a:highlight>
                <a:uFill>
                  <a:noFill/>
                </a:uFill>
                <a:hlinkClick r:id="rId4"/>
              </a:rPr>
              <a:t>internal Google project</a:t>
            </a:r>
            <a:r>
              <a:rPr lang="en" sz="1600">
                <a:solidFill>
                  <a:srgbClr val="000000"/>
                </a:solidFill>
                <a:highlight>
                  <a:schemeClr val="dk1"/>
                </a:highlight>
              </a:rPr>
              <a:t> Kubernetes was based on.</a:t>
            </a:r>
            <a:endParaRPr sz="1600">
              <a:solidFill>
                <a:srgbClr val="000000"/>
              </a:solidFill>
              <a:highlight>
                <a:srgbClr val="FFFFFF"/>
              </a:highlight>
            </a:endParaRPr>
          </a:p>
        </p:txBody>
      </p:sp>
      <p:pic>
        <p:nvPicPr>
          <p:cNvPr id="187" name="Google Shape;187;p20"/>
          <p:cNvPicPr preferRelativeResize="0"/>
          <p:nvPr/>
        </p:nvPicPr>
        <p:blipFill>
          <a:blip r:embed="rId5">
            <a:alphaModFix/>
          </a:blip>
          <a:stretch>
            <a:fillRect/>
          </a:stretch>
        </p:blipFill>
        <p:spPr>
          <a:xfrm>
            <a:off x="4572000" y="1129575"/>
            <a:ext cx="4467275" cy="3363775"/>
          </a:xfrm>
          <a:prstGeom prst="rect">
            <a:avLst/>
          </a:prstGeom>
          <a:noFill/>
          <a:ln>
            <a:noFill/>
          </a:ln>
        </p:spPr>
      </p:pic>
      <p:pic>
        <p:nvPicPr>
          <p:cNvPr id="188" name="Google Shape;188;p20"/>
          <p:cNvPicPr preferRelativeResize="0"/>
          <p:nvPr/>
        </p:nvPicPr>
        <p:blipFill>
          <a:blip r:embed="rId6">
            <a:alphaModFix/>
          </a:blip>
          <a:stretch>
            <a:fillRect/>
          </a:stretch>
        </p:blipFill>
        <p:spPr>
          <a:xfrm>
            <a:off x="7653525" y="244300"/>
            <a:ext cx="1276350" cy="124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216025" y="197525"/>
            <a:ext cx="3991200" cy="11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
        <p:nvSpPr>
          <p:cNvPr id="194" name="Google Shape;194;p21"/>
          <p:cNvSpPr txBox="1"/>
          <p:nvPr>
            <p:ph idx="4294967295" type="subTitle"/>
          </p:nvPr>
        </p:nvSpPr>
        <p:spPr>
          <a:xfrm>
            <a:off x="216025" y="1108925"/>
            <a:ext cx="4536600" cy="3795900"/>
          </a:xfrm>
          <a:prstGeom prst="rect">
            <a:avLst/>
          </a:prstGeom>
        </p:spPr>
        <p:txBody>
          <a:bodyPr anchorCtr="0" anchor="t" bIns="91425" lIns="91425" spcFirstLastPara="1" rIns="91425" wrap="square" tIns="91425">
            <a:noAutofit/>
          </a:bodyPr>
          <a:lstStyle/>
          <a:p>
            <a:pPr indent="0" lvl="0" marL="0" rtl="0" algn="just">
              <a:lnSpc>
                <a:spcPct val="122000"/>
              </a:lnSpc>
              <a:spcBef>
                <a:spcPts val="2300"/>
              </a:spcBef>
              <a:spcAft>
                <a:spcPts val="0"/>
              </a:spcAft>
              <a:buNone/>
            </a:pPr>
            <a:r>
              <a:rPr b="1" lang="en" sz="1800">
                <a:solidFill>
                  <a:srgbClr val="000000"/>
                </a:solidFill>
              </a:rPr>
              <a:t>Persistent Volumes: </a:t>
            </a:r>
            <a:endParaRPr sz="1800">
              <a:solidFill>
                <a:srgbClr val="000000"/>
              </a:solidFill>
              <a:highlight>
                <a:srgbClr val="FFFFFF"/>
              </a:highlight>
            </a:endParaRPr>
          </a:p>
          <a:p>
            <a:pPr indent="0" lvl="0" marL="0" rtl="0" algn="just">
              <a:lnSpc>
                <a:spcPct val="122000"/>
              </a:lnSpc>
              <a:spcBef>
                <a:spcPts val="2300"/>
              </a:spcBef>
              <a:spcAft>
                <a:spcPts val="0"/>
              </a:spcAft>
              <a:buNone/>
            </a:pPr>
            <a:r>
              <a:rPr lang="en" sz="1600">
                <a:solidFill>
                  <a:srgbClr val="000000"/>
                </a:solidFill>
                <a:highlight>
                  <a:srgbClr val="FFFFFF"/>
                </a:highlight>
              </a:rPr>
              <a:t>Local Storage of node → Cache</a:t>
            </a:r>
            <a:endParaRPr sz="1600">
              <a:solidFill>
                <a:srgbClr val="000000"/>
              </a:solidFill>
              <a:highlight>
                <a:srgbClr val="FFFFFF"/>
              </a:highlight>
            </a:endParaRPr>
          </a:p>
          <a:p>
            <a:pPr indent="0" lvl="0" marL="0" rtl="0" algn="just">
              <a:lnSpc>
                <a:spcPct val="122000"/>
              </a:lnSpc>
              <a:spcBef>
                <a:spcPts val="2300"/>
              </a:spcBef>
              <a:spcAft>
                <a:spcPts val="0"/>
              </a:spcAft>
              <a:buNone/>
            </a:pPr>
            <a:r>
              <a:rPr lang="en" sz="1600">
                <a:solidFill>
                  <a:srgbClr val="000000"/>
                </a:solidFill>
                <a:highlight>
                  <a:schemeClr val="dk1"/>
                </a:highlight>
              </a:rPr>
              <a:t>To store data permanently → </a:t>
            </a:r>
            <a:r>
              <a:rPr lang="en" sz="1600">
                <a:solidFill>
                  <a:srgbClr val="000000"/>
                </a:solidFill>
                <a:highlight>
                  <a:schemeClr val="dk1"/>
                </a:highlight>
                <a:uFill>
                  <a:noFill/>
                </a:uFill>
                <a:hlinkClick r:id="rId3"/>
              </a:rPr>
              <a:t>Persistent Volumes</a:t>
            </a:r>
            <a:r>
              <a:rPr lang="en" sz="1600">
                <a:solidFill>
                  <a:srgbClr val="000000"/>
                </a:solidFill>
                <a:highlight>
                  <a:schemeClr val="dk1"/>
                </a:highlight>
              </a:rPr>
              <a:t>. </a:t>
            </a:r>
            <a:endParaRPr sz="1600">
              <a:solidFill>
                <a:srgbClr val="000000"/>
              </a:solidFill>
              <a:highlight>
                <a:schemeClr val="dk1"/>
              </a:highlight>
            </a:endParaRPr>
          </a:p>
          <a:p>
            <a:pPr indent="0" lvl="0" marL="0" rtl="0" algn="just">
              <a:lnSpc>
                <a:spcPct val="122000"/>
              </a:lnSpc>
              <a:spcBef>
                <a:spcPts val="2300"/>
              </a:spcBef>
              <a:spcAft>
                <a:spcPts val="0"/>
              </a:spcAft>
              <a:buNone/>
            </a:pPr>
            <a:r>
              <a:rPr lang="en" sz="1600">
                <a:solidFill>
                  <a:srgbClr val="000000"/>
                </a:solidFill>
                <a:highlight>
                  <a:schemeClr val="dk1"/>
                </a:highlight>
              </a:rPr>
              <a:t>CPU and RAM of nodes are used in cluster</a:t>
            </a:r>
            <a:endParaRPr sz="1600">
              <a:solidFill>
                <a:srgbClr val="000000"/>
              </a:solidFill>
              <a:highlight>
                <a:schemeClr val="dk1"/>
              </a:highlight>
            </a:endParaRPr>
          </a:p>
          <a:p>
            <a:pPr indent="0" lvl="0" marL="0" rtl="0" algn="just">
              <a:lnSpc>
                <a:spcPct val="122000"/>
              </a:lnSpc>
              <a:spcBef>
                <a:spcPts val="2300"/>
              </a:spcBef>
              <a:spcAft>
                <a:spcPts val="0"/>
              </a:spcAft>
              <a:buNone/>
            </a:pPr>
            <a:r>
              <a:rPr lang="en" sz="1600">
                <a:solidFill>
                  <a:srgbClr val="000000"/>
                </a:solidFill>
                <a:highlight>
                  <a:schemeClr val="dk1"/>
                </a:highlight>
              </a:rPr>
              <a:t>PV is like plugging an external hard drive.</a:t>
            </a:r>
            <a:endParaRPr sz="1600">
              <a:solidFill>
                <a:srgbClr val="000000"/>
              </a:solidFill>
              <a:highlight>
                <a:schemeClr val="dk1"/>
              </a:highlight>
            </a:endParaRPr>
          </a:p>
        </p:txBody>
      </p:sp>
      <p:pic>
        <p:nvPicPr>
          <p:cNvPr id="195" name="Google Shape;195;p21"/>
          <p:cNvPicPr preferRelativeResize="0"/>
          <p:nvPr/>
        </p:nvPicPr>
        <p:blipFill>
          <a:blip r:embed="rId4">
            <a:alphaModFix/>
          </a:blip>
          <a:stretch>
            <a:fillRect/>
          </a:stretch>
        </p:blipFill>
        <p:spPr>
          <a:xfrm>
            <a:off x="4948050" y="1283825"/>
            <a:ext cx="3786375" cy="3363850"/>
          </a:xfrm>
          <a:prstGeom prst="rect">
            <a:avLst/>
          </a:prstGeom>
          <a:noFill/>
          <a:ln>
            <a:noFill/>
          </a:ln>
        </p:spPr>
      </p:pic>
      <p:pic>
        <p:nvPicPr>
          <p:cNvPr id="196" name="Google Shape;196;p21"/>
          <p:cNvPicPr preferRelativeResize="0"/>
          <p:nvPr/>
        </p:nvPicPr>
        <p:blipFill>
          <a:blip r:embed="rId5">
            <a:alphaModFix/>
          </a:blip>
          <a:stretch>
            <a:fillRect/>
          </a:stretch>
        </p:blipFill>
        <p:spPr>
          <a:xfrm>
            <a:off x="7653525" y="244300"/>
            <a:ext cx="1276350" cy="124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